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9" r:id="rId3"/>
    <p:sldId id="283" r:id="rId4"/>
    <p:sldId id="284" r:id="rId5"/>
    <p:sldId id="282" r:id="rId6"/>
    <p:sldId id="281" r:id="rId7"/>
    <p:sldId id="285" r:id="rId8"/>
    <p:sldId id="286" r:id="rId9"/>
    <p:sldId id="257" r:id="rId10"/>
    <p:sldId id="258" r:id="rId11"/>
    <p:sldId id="259" r:id="rId12"/>
    <p:sldId id="260" r:id="rId13"/>
    <p:sldId id="261" r:id="rId14"/>
    <p:sldId id="262" r:id="rId15"/>
    <p:sldId id="263" r:id="rId16"/>
    <p:sldId id="265" r:id="rId17"/>
    <p:sldId id="266" r:id="rId18"/>
    <p:sldId id="267" r:id="rId19"/>
    <p:sldId id="268" r:id="rId20"/>
    <p:sldId id="269" r:id="rId21"/>
    <p:sldId id="270" r:id="rId22"/>
    <p:sldId id="271" r:id="rId23"/>
    <p:sldId id="272" r:id="rId24"/>
    <p:sldId id="264" r:id="rId25"/>
    <p:sldId id="273" r:id="rId26"/>
    <p:sldId id="274" r:id="rId27"/>
    <p:sldId id="275" r:id="rId28"/>
    <p:sldId id="276" r:id="rId29"/>
    <p:sldId id="280" r:id="rId30"/>
    <p:sldId id="277"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74"/>
  </p:normalViewPr>
  <p:slideViewPr>
    <p:cSldViewPr>
      <p:cViewPr varScale="1">
        <p:scale>
          <a:sx n="110" d="100"/>
          <a:sy n="110" d="100"/>
        </p:scale>
        <p:origin x="15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8CFA630-13BB-46C4-BD44-B2C5F9B66074}" type="datetimeFigureOut">
              <a:rPr lang="en-US" smtClean="0"/>
              <a:pPr/>
              <a:t>3/29/21</a:t>
            </a:fld>
            <a:endParaRPr lang="en-US" dirty="0">
              <a:solidFill>
                <a:srgbClr val="FFFFFF"/>
              </a:solidFill>
            </a:endParaRPr>
          </a:p>
        </p:txBody>
      </p:sp>
      <p:sp>
        <p:nvSpPr>
          <p:cNvPr id="17" name="Footer Placeholder 16"/>
          <p:cNvSpPr>
            <a:spLocks noGrp="1"/>
          </p:cNvSpPr>
          <p:nvPr>
            <p:ph type="ftr" sz="quarter" idx="11"/>
          </p:nvPr>
        </p:nvSpPr>
        <p:spPr/>
        <p:txBody>
          <a:bodyPr/>
          <a:lstStyle/>
          <a:p>
            <a:endParaRPr kumimoji="0" lang="en-US" dirty="0">
              <a:solidFill>
                <a:srgbClr val="FFFFFF"/>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5217A8-0E06-4059-AC45-433E2E67A85D}" type="slidenum">
              <a:rPr kumimoji="0" lang="en-US" smtClean="0"/>
              <a:pPr/>
              <a:t>‹#›</a:t>
            </a:fld>
            <a:endParaRPr kumimoji="0" lang="en-US" dirty="0">
              <a:solidFill>
                <a:srgbClr val="FFFFFF"/>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3/29/21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C5217A8-0E06-4059-AC45-433E2E67A85D}" type="slidenum">
              <a:rPr kumimoji="0" lang="en-US" smtClean="0"/>
              <a:pPr/>
              <a:t>‹#›</a:t>
            </a:fld>
            <a:endParaRPr kumimoji="0" lang="en-US" dirty="0">
              <a:solidFill>
                <a:schemeClr val="tx2"/>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3/29/21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F8CFA630-13BB-46C4-BD44-B2C5F9B66074}" type="datetimeFigureOut">
              <a:rPr lang="en-US" smtClean="0"/>
              <a:pPr/>
              <a:t>3/29/21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a:xfrm>
            <a:off x="4361688" y="1026372"/>
            <a:ext cx="457200" cy="441325"/>
          </a:xfrm>
        </p:spPr>
        <p:txBody>
          <a:bodyPr/>
          <a:lstStyle/>
          <a:p>
            <a:fld id="{BC5217A8-0E06-4059-AC45-433E2E67A85D}"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solidFill>
                <a:schemeClr val="tx2"/>
              </a:solidFill>
            </a:endParaRPr>
          </a:p>
        </p:txBody>
      </p:sp>
      <p:sp>
        <p:nvSpPr>
          <p:cNvPr id="4" name="Date Placeholder 3"/>
          <p:cNvSpPr>
            <a:spLocks noGrp="1"/>
          </p:cNvSpPr>
          <p:nvPr>
            <p:ph type="dt" sz="half" idx="10"/>
          </p:nvPr>
        </p:nvSpPr>
        <p:spPr/>
        <p:txBody>
          <a:bodyPr/>
          <a:lstStyle/>
          <a:p>
            <a:fld id="{F8CFA630-13BB-46C4-BD44-B2C5F9B66074}" type="datetimeFigureOut">
              <a:rPr lang="en-US" smtClean="0"/>
              <a:pPr/>
              <a:t>3/29/21</a:t>
            </a:fld>
            <a:endParaRPr lang="en-US" dirty="0">
              <a:solidFill>
                <a:schemeClr val="tx2"/>
              </a:solidFill>
            </a:endParaRP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5217A8-0E06-4059-AC45-433E2E67A85D}" type="slidenum">
              <a:rPr kumimoji="0" lang="en-US" smtClean="0"/>
              <a:pPr/>
              <a:t>‹#›</a:t>
            </a:fld>
            <a:endParaRPr kumimoji="0"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F8CFA630-13BB-46C4-BD44-B2C5F9B66074}" type="datetimeFigureOut">
              <a:rPr lang="en-US" smtClean="0"/>
              <a:pPr/>
              <a:t>3/29/21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8CFA630-13BB-46C4-BD44-B2C5F9B66074}" type="datetimeFigureOut">
              <a:rPr lang="en-US" smtClean="0"/>
              <a:pPr/>
              <a:t>3/29/21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kumimoji="0"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C5217A8-0E06-4059-AC45-433E2E67A85D}" type="slidenum">
              <a:rPr kumimoji="0" lang="en-US" smtClean="0"/>
              <a:pPr/>
              <a:t>‹#›</a:t>
            </a:fld>
            <a:endParaRPr kumimoji="0"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8CFA630-13BB-46C4-BD44-B2C5F9B66074}" type="datetimeFigureOut">
              <a:rPr lang="en-US" smtClean="0"/>
              <a:pPr/>
              <a:t>3/29/21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CFA630-13BB-46C4-BD44-B2C5F9B66074}" type="datetimeFigureOut">
              <a:rPr lang="en-US" smtClean="0"/>
              <a:pPr/>
              <a:t>3/29/21</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C5217A8-0E06-4059-AC45-433E2E67A85D}"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C5217A8-0E06-4059-AC45-433E2E67A85D}" type="slidenum">
              <a:rPr kumimoji="0" lang="en-US" smtClean="0"/>
              <a:pPr/>
              <a:t>‹#›</a:t>
            </a:fld>
            <a:endParaRPr kumimoji="0"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F8CFA630-13BB-46C4-BD44-B2C5F9B66074}" type="datetimeFigureOut">
              <a:rPr lang="en-US" smtClean="0"/>
              <a:pPr/>
              <a:t>3/29/21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C5217A8-0E06-4059-AC45-433E2E67A85D}"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F8CFA630-13BB-46C4-BD44-B2C5F9B66074}" type="datetimeFigureOut">
              <a:rPr lang="en-US" smtClean="0"/>
              <a:pPr/>
              <a:t>3/29/21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CFA630-13BB-46C4-BD44-B2C5F9B66074}" type="datetimeFigureOut">
              <a:rPr lang="en-US" smtClean="0"/>
              <a:pPr/>
              <a:t>3/29/21</a:t>
            </a:fld>
            <a:endParaRPr lang="en-US" sz="1000" dirty="0">
              <a:solidFill>
                <a:schemeClr val="tx2"/>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r" eaLnBrk="1" latinLnBrk="0" hangingPunct="1"/>
            <a:endParaRPr kumimoji="0" lang="en-US" sz="1000" dirty="0">
              <a:solidFill>
                <a:schemeClr val="tx2"/>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Frederick_Fleet#cite_note-USInquiry-2" TargetMode="External"/><Relationship Id="rId7" Type="http://schemas.openxmlformats.org/officeDocument/2006/relationships/image" Target="../media/image9.jpeg"/><Relationship Id="rId2" Type="http://schemas.openxmlformats.org/officeDocument/2006/relationships/hyperlink" Target="https://en.wikipedia.org/wiki/Reginald_Lee" TargetMode="External"/><Relationship Id="rId1" Type="http://schemas.openxmlformats.org/officeDocument/2006/relationships/slideLayout" Target="../slideLayouts/slideLayout2.xml"/><Relationship Id="rId6" Type="http://schemas.openxmlformats.org/officeDocument/2006/relationships/hyperlink" Target="https://en.wikipedia.org/wiki/Major_depressive_disorder" TargetMode="External"/><Relationship Id="rId5" Type="http://schemas.openxmlformats.org/officeDocument/2006/relationships/hyperlink" Target="https://en.wikipedia.org/wiki/Frederick_Fleet#cite_note-3" TargetMode="External"/><Relationship Id="rId4" Type="http://schemas.openxmlformats.org/officeDocument/2006/relationships/hyperlink" Target="https://en.wikipedia.org/wiki/Binocular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0" name="Picture 4" descr="http://www.ibiblio.org/jimmy/folkden/php/images/Titanic.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381000" y="381000"/>
            <a:ext cx="3581400" cy="3352800"/>
          </a:xfrm>
        </p:spPr>
        <p:txBody>
          <a:bodyPr>
            <a:normAutofit fontScale="90000"/>
          </a:bodyPr>
          <a:lstStyle/>
          <a:p>
            <a:r>
              <a:rPr lang="en-US" dirty="0"/>
              <a:t>How the Swiss Cheese Theory </a:t>
            </a:r>
            <a:br>
              <a:rPr lang="en-US" dirty="0"/>
            </a:br>
            <a:r>
              <a:rPr lang="en-US" sz="5300" dirty="0"/>
              <a:t>Sunk the Titanic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1"/>
                </a:solidFill>
              </a:rPr>
              <a:t>5 were hit…</a:t>
            </a:r>
          </a:p>
        </p:txBody>
      </p:sp>
      <p:pic>
        <p:nvPicPr>
          <p:cNvPr id="3" name="Picture 2" descr="http://t1.gstatic.com/images?q=tbn:ANd9GcSy1mEzG51ibU8gGgG9vkducaXKSglT7G-fLSSOtPuykCp48rUaVM2j4GTZ-A"/>
          <p:cNvPicPr>
            <a:picLocks noChangeAspect="1" noChangeArrowheads="1"/>
          </p:cNvPicPr>
          <p:nvPr/>
        </p:nvPicPr>
        <p:blipFill>
          <a:blip r:embed="rId2" cstate="print"/>
          <a:srcRect/>
          <a:stretch>
            <a:fillRect/>
          </a:stretch>
        </p:blipFill>
        <p:spPr bwMode="auto">
          <a:xfrm>
            <a:off x="530352" y="3314700"/>
            <a:ext cx="8077200" cy="7086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3413760"/>
          </a:xfrm>
        </p:spPr>
        <p:txBody>
          <a:bodyPr>
            <a:normAutofit/>
          </a:bodyPr>
          <a:lstStyle/>
          <a:p>
            <a:r>
              <a:rPr lang="en-US" dirty="0">
                <a:solidFill>
                  <a:schemeClr val="tx1"/>
                </a:solidFill>
              </a:rPr>
              <a:t>2.The lookout had no binoculars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42048" cy="3032760"/>
          </a:xfrm>
        </p:spPr>
        <p:txBody>
          <a:bodyPr/>
          <a:lstStyle/>
          <a:p>
            <a:r>
              <a:rPr lang="en-US" dirty="0">
                <a:solidFill>
                  <a:schemeClr val="tx1"/>
                </a:solidFill>
              </a:rPr>
              <a:t>They were misplaced before the journey </a:t>
            </a:r>
          </a:p>
        </p:txBody>
      </p:sp>
      <p:pic>
        <p:nvPicPr>
          <p:cNvPr id="66562" name="Picture 2" descr="http://images.smh.com.au/2012/01/06/2878059/ipad-art-wide-p11-20titanic-201-420x0.jpg"/>
          <p:cNvPicPr>
            <a:picLocks noChangeAspect="1" noChangeArrowheads="1"/>
          </p:cNvPicPr>
          <p:nvPr/>
        </p:nvPicPr>
        <p:blipFill>
          <a:blip r:embed="rId2" cstate="print"/>
          <a:srcRect/>
          <a:stretch>
            <a:fillRect/>
          </a:stretch>
        </p:blipFill>
        <p:spPr bwMode="auto">
          <a:xfrm>
            <a:off x="4800600" y="3276600"/>
            <a:ext cx="4000500" cy="2895601"/>
          </a:xfrm>
          <a:prstGeom prst="rect">
            <a:avLst/>
          </a:prstGeom>
          <a:noFill/>
        </p:spPr>
      </p:pic>
      <p:pic>
        <p:nvPicPr>
          <p:cNvPr id="66564" name="Picture 4" descr="http://images.smh.com.au/2012/01/06/2878059/ipad-art-wide-p11-20titanic-201-420x0.jpg"/>
          <p:cNvPicPr>
            <a:picLocks noChangeAspect="1" noChangeArrowheads="1"/>
          </p:cNvPicPr>
          <p:nvPr/>
        </p:nvPicPr>
        <p:blipFill>
          <a:blip r:embed="rId2" cstate="print"/>
          <a:srcRect/>
          <a:stretch>
            <a:fillRect/>
          </a:stretch>
        </p:blipFill>
        <p:spPr bwMode="auto">
          <a:xfrm>
            <a:off x="457200" y="3276600"/>
            <a:ext cx="4000500" cy="28956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3261360"/>
          </a:xfrm>
        </p:spPr>
        <p:txBody>
          <a:bodyPr/>
          <a:lstStyle/>
          <a:p>
            <a:r>
              <a:rPr lang="en-US" dirty="0">
                <a:solidFill>
                  <a:schemeClr val="tx1"/>
                </a:solidFill>
              </a:rPr>
              <a:t>3.The SS California was 20 miles away….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2423160"/>
          </a:xfrm>
        </p:spPr>
        <p:txBody>
          <a:bodyPr/>
          <a:lstStyle/>
          <a:p>
            <a:r>
              <a:rPr lang="en-US" dirty="0">
                <a:solidFill>
                  <a:schemeClr val="tx1"/>
                </a:solidFill>
              </a:rPr>
              <a:t>Turned off communication 20 min. earlier </a:t>
            </a:r>
          </a:p>
        </p:txBody>
      </p:sp>
      <p:pic>
        <p:nvPicPr>
          <p:cNvPr id="64514" name="Picture 2" descr="http://www.doukhobor.org/SSCalifornian.jpg"/>
          <p:cNvPicPr>
            <a:picLocks noChangeAspect="1" noChangeArrowheads="1"/>
          </p:cNvPicPr>
          <p:nvPr/>
        </p:nvPicPr>
        <p:blipFill>
          <a:blip r:embed="rId2" cstate="print"/>
          <a:srcRect/>
          <a:stretch>
            <a:fillRect/>
          </a:stretch>
        </p:blipFill>
        <p:spPr bwMode="auto">
          <a:xfrm>
            <a:off x="990600" y="2710832"/>
            <a:ext cx="7277100" cy="3423268"/>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0"/>
            <a:ext cx="8458200" cy="2804160"/>
          </a:xfrm>
        </p:spPr>
        <p:txBody>
          <a:bodyPr/>
          <a:lstStyle/>
          <a:p>
            <a:r>
              <a:rPr lang="en-US" dirty="0">
                <a:solidFill>
                  <a:schemeClr val="tx1"/>
                </a:solidFill>
              </a:rPr>
              <a:t>4. The Titanic was moving at full speed as Bruce </a:t>
            </a:r>
            <a:r>
              <a:rPr lang="en-US" dirty="0" err="1">
                <a:solidFill>
                  <a:schemeClr val="tx1"/>
                </a:solidFill>
              </a:rPr>
              <a:t>Ismay</a:t>
            </a:r>
            <a:r>
              <a:rPr lang="en-US" dirty="0">
                <a:solidFill>
                  <a:schemeClr val="tx1"/>
                </a:solidFill>
              </a:rPr>
              <a:t> insisted to arrive EARLIER than expected to make headlines across the world.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763000" cy="1219200"/>
          </a:xfrm>
        </p:spPr>
        <p:txBody>
          <a:bodyPr/>
          <a:lstStyle/>
          <a:p>
            <a:r>
              <a:rPr lang="en-US" dirty="0">
                <a:solidFill>
                  <a:schemeClr val="tx1"/>
                </a:solidFill>
              </a:rPr>
              <a:t>Could had missed the iceberg if going slower.</a:t>
            </a:r>
          </a:p>
        </p:txBody>
      </p:sp>
      <p:pic>
        <p:nvPicPr>
          <p:cNvPr id="62466" name="Picture 2" descr="http://images.scripting.com/archiveScriptingCom/2006/06/29/titanic.jpg"/>
          <p:cNvPicPr>
            <a:picLocks noChangeAspect="1" noChangeArrowheads="1"/>
          </p:cNvPicPr>
          <p:nvPr/>
        </p:nvPicPr>
        <p:blipFill>
          <a:blip r:embed="rId2" cstate="print"/>
          <a:srcRect/>
          <a:stretch>
            <a:fillRect/>
          </a:stretch>
        </p:blipFill>
        <p:spPr bwMode="auto">
          <a:xfrm>
            <a:off x="152400" y="2481470"/>
            <a:ext cx="5553075" cy="45815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0-#ppt_w/2"/>
                                          </p:val>
                                        </p:tav>
                                        <p:tav tm="100000">
                                          <p:val>
                                            <p:strVal val="#ppt_x"/>
                                          </p:val>
                                        </p:tav>
                                      </p:tavLst>
                                    </p:anim>
                                    <p:anim calcmode="lin" valueType="num">
                                      <p:cBhvr additive="base">
                                        <p:cTn id="8" dur="500" fill="hold"/>
                                        <p:tgtEl>
                                          <p:spTgt spid="624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500"/>
                                        <p:tgtEl>
                                          <p:spTgt spid="62466"/>
                                        </p:tgtEl>
                                        <p:attrNameLst>
                                          <p:attrName>ppt_x</p:attrName>
                                        </p:attrNameLst>
                                      </p:cBhvr>
                                      <p:tavLst>
                                        <p:tav tm="0">
                                          <p:val>
                                            <p:strVal val="ppt_x"/>
                                          </p:val>
                                        </p:tav>
                                        <p:tav tm="100000">
                                          <p:val>
                                            <p:strVal val="1+ppt_w/2"/>
                                          </p:val>
                                        </p:tav>
                                      </p:tavLst>
                                    </p:anim>
                                    <p:anim calcmode="lin" valueType="num">
                                      <p:cBhvr additive="base">
                                        <p:cTn id="13" dur="500"/>
                                        <p:tgtEl>
                                          <p:spTgt spid="62466"/>
                                        </p:tgtEl>
                                        <p:attrNameLst>
                                          <p:attrName>ppt_y</p:attrName>
                                        </p:attrNameLst>
                                      </p:cBhvr>
                                      <p:tavLst>
                                        <p:tav tm="0">
                                          <p:val>
                                            <p:strVal val="ppt_y"/>
                                          </p:val>
                                        </p:tav>
                                        <p:tav tm="100000">
                                          <p:val>
                                            <p:strVal val="ppt_y"/>
                                          </p:val>
                                        </p:tav>
                                      </p:tavLst>
                                    </p:anim>
                                    <p:set>
                                      <p:cBhvr>
                                        <p:cTn id="14" dur="1" fill="hold">
                                          <p:stCondLst>
                                            <p:cond delay="499"/>
                                          </p:stCondLst>
                                        </p:cTn>
                                        <p:tgtEl>
                                          <p:spTgt spid="624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752600"/>
            <a:ext cx="7242048" cy="1600200"/>
          </a:xfrm>
        </p:spPr>
        <p:txBody>
          <a:bodyPr/>
          <a:lstStyle/>
          <a:p>
            <a:r>
              <a:rPr lang="en-US" dirty="0">
                <a:solidFill>
                  <a:schemeClr val="tx1"/>
                </a:solidFill>
              </a:rPr>
              <a:t>5.  Iceberg grazed the side of the 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594360"/>
          </a:xfrm>
        </p:spPr>
        <p:txBody>
          <a:bodyPr>
            <a:normAutofit/>
          </a:bodyPr>
          <a:lstStyle/>
          <a:p>
            <a:r>
              <a:rPr lang="en-US" dirty="0"/>
              <a:t>         </a:t>
            </a:r>
            <a:r>
              <a:rPr lang="en-US" dirty="0">
                <a:solidFill>
                  <a:schemeClr val="tx1"/>
                </a:solidFill>
              </a:rPr>
              <a:t>Hit the front…could had survived</a:t>
            </a:r>
          </a:p>
        </p:txBody>
      </p:sp>
      <p:pic>
        <p:nvPicPr>
          <p:cNvPr id="60418" name="Picture 2" descr="http://smartpei.typepad.com/robert_patersons_weblog/images/2007/10/29/titanicice.jpg"/>
          <p:cNvPicPr>
            <a:picLocks noChangeAspect="1" noChangeArrowheads="1"/>
          </p:cNvPicPr>
          <p:nvPr/>
        </p:nvPicPr>
        <p:blipFill>
          <a:blip r:embed="rId2" cstate="print"/>
          <a:srcRect/>
          <a:stretch>
            <a:fillRect/>
          </a:stretch>
        </p:blipFill>
        <p:spPr bwMode="auto">
          <a:xfrm>
            <a:off x="838200" y="1447800"/>
            <a:ext cx="7772400" cy="505244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382000" cy="2346960"/>
          </a:xfrm>
        </p:spPr>
        <p:txBody>
          <a:bodyPr>
            <a:normAutofit/>
          </a:bodyPr>
          <a:lstStyle/>
          <a:p>
            <a:r>
              <a:rPr lang="en-US" dirty="0">
                <a:solidFill>
                  <a:schemeClr val="tx1"/>
                </a:solidFill>
              </a:rPr>
              <a:t>6. Repeated warning of icebergs all 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Left Arrow 15"/>
          <p:cNvSpPr/>
          <p:nvPr/>
        </p:nvSpPr>
        <p:spPr>
          <a:xfrm rot="18464696">
            <a:off x="4029529" y="3396002"/>
            <a:ext cx="1503357" cy="484632"/>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rot="19117178">
            <a:off x="5273945" y="2225886"/>
            <a:ext cx="1153863" cy="484632"/>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4648200" y="2057400"/>
            <a:ext cx="1524000" cy="1695531"/>
          </a:xfrm>
          <a:prstGeom prst="rect">
            <a:avLst/>
          </a:prstGeom>
          <a:noFill/>
        </p:spPr>
      </p:pic>
      <p:sp>
        <p:nvSpPr>
          <p:cNvPr id="7" name="Title 1"/>
          <p:cNvSpPr>
            <a:spLocks noGrp="1"/>
          </p:cNvSpPr>
          <p:nvPr>
            <p:ph type="title"/>
          </p:nvPr>
        </p:nvSpPr>
        <p:spPr/>
        <p:txBody>
          <a:bodyPr/>
          <a:lstStyle/>
          <a:p>
            <a:r>
              <a:rPr lang="en-US" dirty="0"/>
              <a:t>What is the Swiss Cheese Theory?</a:t>
            </a:r>
          </a:p>
        </p:txBody>
      </p:sp>
      <p:pic>
        <p:nvPicPr>
          <p:cNvPr id="1026" name="Picture 2"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3962400" y="2590800"/>
            <a:ext cx="1752600" cy="1949861"/>
          </a:xfrm>
          <a:prstGeom prst="rect">
            <a:avLst/>
          </a:prstGeom>
          <a:noFill/>
        </p:spPr>
      </p:pic>
      <p:pic>
        <p:nvPicPr>
          <p:cNvPr id="1027" name="Picture 3"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3124200" y="3200400"/>
            <a:ext cx="2055508" cy="2286862"/>
          </a:xfrm>
          <a:prstGeom prst="rect">
            <a:avLst/>
          </a:prstGeom>
          <a:noFill/>
        </p:spPr>
      </p:pic>
      <p:sp>
        <p:nvSpPr>
          <p:cNvPr id="17" name="Left Arrow 16"/>
          <p:cNvSpPr/>
          <p:nvPr/>
        </p:nvSpPr>
        <p:spPr>
          <a:xfrm rot="18695814">
            <a:off x="3011078" y="4366860"/>
            <a:ext cx="1885967" cy="429227"/>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iagonal Stripe 17"/>
          <p:cNvSpPr/>
          <p:nvPr/>
        </p:nvSpPr>
        <p:spPr>
          <a:xfrm>
            <a:off x="6096000" y="26670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6858000" y="1828800"/>
            <a:ext cx="1600200" cy="923330"/>
          </a:xfrm>
          <a:prstGeom prst="rect">
            <a:avLst/>
          </a:prstGeom>
          <a:noFill/>
        </p:spPr>
        <p:txBody>
          <a:bodyPr wrap="square" rtlCol="0">
            <a:spAutoFit/>
          </a:bodyPr>
          <a:lstStyle/>
          <a:p>
            <a:r>
              <a:rPr lang="en-US" dirty="0"/>
              <a:t>Natural factors that increase risk</a:t>
            </a:r>
          </a:p>
        </p:txBody>
      </p:sp>
      <p:sp>
        <p:nvSpPr>
          <p:cNvPr id="22" name="Diagonal Stripe 21"/>
          <p:cNvSpPr/>
          <p:nvPr/>
        </p:nvSpPr>
        <p:spPr>
          <a:xfrm>
            <a:off x="5638800" y="39624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6324600" y="3352800"/>
            <a:ext cx="2590800" cy="646331"/>
          </a:xfrm>
          <a:prstGeom prst="rect">
            <a:avLst/>
          </a:prstGeom>
          <a:noFill/>
        </p:spPr>
        <p:txBody>
          <a:bodyPr wrap="square" rtlCol="0">
            <a:spAutoFit/>
          </a:bodyPr>
          <a:lstStyle/>
          <a:p>
            <a:r>
              <a:rPr lang="en-US" dirty="0"/>
              <a:t>Lack of Supervision or Inadequate Training</a:t>
            </a:r>
          </a:p>
        </p:txBody>
      </p:sp>
      <p:sp>
        <p:nvSpPr>
          <p:cNvPr id="24" name="TextBox 23"/>
          <p:cNvSpPr txBox="1"/>
          <p:nvPr/>
        </p:nvSpPr>
        <p:spPr>
          <a:xfrm>
            <a:off x="6096000" y="4648200"/>
            <a:ext cx="2438400" cy="369332"/>
          </a:xfrm>
          <a:prstGeom prst="rect">
            <a:avLst/>
          </a:prstGeom>
          <a:noFill/>
        </p:spPr>
        <p:txBody>
          <a:bodyPr wrap="square" rtlCol="0">
            <a:spAutoFit/>
          </a:bodyPr>
          <a:lstStyle/>
          <a:p>
            <a:r>
              <a:rPr lang="en-US" dirty="0"/>
              <a:t>Poor Communication</a:t>
            </a:r>
          </a:p>
        </p:txBody>
      </p:sp>
      <p:sp>
        <p:nvSpPr>
          <p:cNvPr id="25" name="Diagonal Stripe 24"/>
          <p:cNvSpPr/>
          <p:nvPr/>
        </p:nvSpPr>
        <p:spPr>
          <a:xfrm>
            <a:off x="5105400" y="49530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6" name="Picture 3"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2209800" y="3886200"/>
            <a:ext cx="2362199" cy="2628073"/>
          </a:xfrm>
          <a:prstGeom prst="rect">
            <a:avLst/>
          </a:prstGeom>
          <a:noFill/>
        </p:spPr>
      </p:pic>
      <p:sp>
        <p:nvSpPr>
          <p:cNvPr id="27" name="Left Arrow 26"/>
          <p:cNvSpPr/>
          <p:nvPr/>
        </p:nvSpPr>
        <p:spPr>
          <a:xfrm rot="18969355">
            <a:off x="2041979" y="5022311"/>
            <a:ext cx="2211991" cy="62566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iagonal Stripe 27"/>
          <p:cNvSpPr/>
          <p:nvPr/>
        </p:nvSpPr>
        <p:spPr>
          <a:xfrm>
            <a:off x="4495800" y="59436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5562600" y="5562600"/>
            <a:ext cx="2819400" cy="369332"/>
          </a:xfrm>
          <a:prstGeom prst="rect">
            <a:avLst/>
          </a:prstGeom>
          <a:noFill/>
        </p:spPr>
        <p:txBody>
          <a:bodyPr wrap="square" rtlCol="0">
            <a:spAutoFit/>
          </a:bodyPr>
          <a:lstStyle/>
          <a:p>
            <a:r>
              <a:rPr lang="en-US" dirty="0"/>
              <a:t>Pressures from Society</a:t>
            </a:r>
          </a:p>
        </p:txBody>
      </p:sp>
      <p:sp>
        <p:nvSpPr>
          <p:cNvPr id="30" name="TextBox 29"/>
          <p:cNvSpPr txBox="1"/>
          <p:nvPr/>
        </p:nvSpPr>
        <p:spPr>
          <a:xfrm>
            <a:off x="381000" y="1676400"/>
            <a:ext cx="3429000" cy="1323439"/>
          </a:xfrm>
          <a:prstGeom prst="rect">
            <a:avLst/>
          </a:prstGeom>
          <a:noFill/>
        </p:spPr>
        <p:txBody>
          <a:bodyPr wrap="square" rtlCol="0">
            <a:spAutoFit/>
          </a:bodyPr>
          <a:lstStyle/>
          <a:p>
            <a:r>
              <a:rPr lang="en-US" sz="2000" b="1" dirty="0"/>
              <a:t>Swiss Cheese Theory-</a:t>
            </a:r>
          </a:p>
          <a:p>
            <a:r>
              <a:rPr lang="en-US" sz="2000" dirty="0"/>
              <a:t>when different negative factors line-up  to cause a catastrophe or accident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Captain Smith mostly ignored them.</a:t>
            </a:r>
          </a:p>
        </p:txBody>
      </p:sp>
      <p:pic>
        <p:nvPicPr>
          <p:cNvPr id="58370" name="Picture 2" descr="http://www.bartonpeople.co.uk/images/localpeople/ugc-images/275825/Article/images/15062721/3502968.png"/>
          <p:cNvPicPr>
            <a:picLocks noChangeAspect="1" noChangeArrowheads="1"/>
          </p:cNvPicPr>
          <p:nvPr/>
        </p:nvPicPr>
        <p:blipFill>
          <a:blip r:embed="rId2" cstate="print"/>
          <a:srcRect/>
          <a:stretch>
            <a:fillRect/>
          </a:stretch>
        </p:blipFill>
        <p:spPr bwMode="auto">
          <a:xfrm>
            <a:off x="533400" y="2362200"/>
            <a:ext cx="4267200" cy="2857500"/>
          </a:xfrm>
          <a:prstGeom prst="rect">
            <a:avLst/>
          </a:prstGeom>
          <a:noFill/>
        </p:spPr>
      </p:pic>
      <p:sp>
        <p:nvSpPr>
          <p:cNvPr id="58372" name="AutoShape 4" descr="data:image/jpeg;base64,/9j/4AAQSkZJRgABAQAAAQABAAD/2wCEAAkGBhQRDxUUEBQWFBUWFRUYERYXFBgYGxkZGhkXHRYSGBQYHCYeFxkkGRcVIzAgIycpLCwtGh4xNTAqNSYrLCkBCQoKDgwOGg8PGSsfHiMqNC81Lyk2LCwsNSo1KSwsLyo0LCwsKSwsKik0LCwyNTYsLCwtLDU1LCwuLCwvLCkpKf/AABEIAKwAxAMBIgACEQEDEQH/xAAcAAEBAAIDAQEAAAAAAAAAAAAABwUGAwQIAQL/xAA/EAABAgMCCQkGBgIDAQAAAAABAAIDBBEFBgchMUFRYXGBkhITFCIyQlKR0hYXI1ShwQhTYoLR03KiM6Pwsf/EABsBAQACAwEBAAAAAAAAAAAAAAAFBgEDBAIH/8QALxEAAgECAwQJBQEBAAAAAAAAAAECAwQREjEFEyFBFBUyUWFxkaHRUoGxweFCIv/aAAwDAQACEQMRAD8AuKIiAIiIAiIgCIiAIiIDrz862DCdEiGjWAl38DWo3eC80WbeS9xDK9SGD1QM1R3jrP0WyYS7w8p4lmHE2jo2t3dZuGPaRoWiLhr1MXlRbdkWSpw301/09PBf0+grfLiXzfzjZeYcXB2KE9xqQczCTlBza9uLQl9a4ggg0IxgjMcxWmE3F4olLm2hcU3CS/h6CRYS6NvdLlmuJ+I3qxR+od7YRj81m1JpprFFCq05UpuEtUERFk1hERAEREAREQBERAEREAREQBERAEREAWLvJbQlJZ0U4zkhjS45Bsz7AVlFIr+Xg6TM8lhrDhVa3QXd5/0oNQ1rVVnkiSGz7XpNZJ9lcX8fc1yNGL3FzjVziS4nOTjJX4RZi6thGbmWsPYHWin9IzbScSjkm3gi7VJxpQcpcEjozVmxITIb3tIbFaXQzpANP4OwhdVWi9F3xMyhhtADmisHNQgYm6gRiUZewgkEUIJBBzEZQVsq08jOKwvVdwb0aen4M5c23+iTILj8N9GxdQzP3H6VVkBXn1VTB1eDnoHMvPxIQFNbO6d2TyW63n/lkbtq0xW/jy4P9M29ERdhWAiIgCIiAIiIAiIgCIiAIiIAiIgCIvxGjBjS5xo1oJcTmAxkoFxNcv5eDo0tyWGkWLVrNIHef5YhrKkSyl5LaM3MuiGvJyQxoYMg25ztWLUbVnnkXrZ9r0aik9Xxfx9grFcqwOiyw5QpEiUdE1eFm4fUlaTg+u/z8xzrx8OEQdr8rRuy+WlVZb7en/pkPtq7xe4j5v8AS/foFMcJF3+biiYYOpENIlMz9P7h9QdKpy6lq2a2YgvhP7LxTYczhrBoV0VIZ44ERY3Ttqyny5+RCF3rEtZ0tHZFZ3T1h4mntN3j7LitGQdAivhRBRzCQdegjURQrrKM4pl8ajUhhqmvYvsnNtiw2xIZq1wBadRXMp3gzvDQmViHLV0Hb3mfcb1RFJ05544lCu7Z29V039vIIiL2coREQBERAEREAREQBERAEREAWiYS7wclgloZxuo6Lqb3Wbzj2DWtvte02y0B8V+RorTSczRrJoFEJ+edGiuiRDVzySf4GoDEuavPBZVzJvY9pvam9lpH8/z4OuuWVlnRHtYwVc4hrRrK4lQcGl38szEGlsGv+z/sN65IQzywLLd3Kt6TqP7eZsJjQLIs4vjO5MOE2sR1Mb3nQM7nOxAbFBb2Yc56aiESzuiwa9VrKcsjMXRTjrqbQbcq2L8SFuu52WlAaMDDGeNLi4sZXYGv4lFVKJYcEUGUnOTlLVm0SuE604bg5s7HJGZz+WN7X1B8lZ8F2GYT72y06Gw5g/8AG9uJkWndoey+mbIc1Mi84Lllpl0N7XwyWua4OY4ZQQagjWCAh5PUmEq7/LhiZYOswUi625nbj9DqU2VvsKfE5IwYrwKRoLHPbm67AXN2VJCkt5rEMpMuh4+T2oZ0tOTeMYOxcVxDB5kWrY13njuJarTy/hjpaYdDe17DRzSC06CMhVusC2GzUuyK3KRR48Lh2m+f0ooatqwf3h6PMc28/DikA6A/I12/Id2heKE8ssHozp2rab+lmj2o/jmisoiKQKYEREAREQBERAEREAREQBEWEvdbwlJZzh23dWEP1HvbAMaw2ksWbKdOVWahHVmlYR7wc7GEBh6kI9fW/R+0YtpK0xfXOJJJNScZJznOV8UXOTk8WX+3oRoU1TjyO/YdkumphkJvePWPhaO07y+tFbpWVbCY1jBRrQA0agtYwe3f5iX514+JFAP+LO6N+Xy0LbF3UKeWOL5lS2td7+rkj2Y/nmQP8SVkkTErMDI+G+EdRY7lDzEQ8KjK9P4drH5+xnvAxwHsijZXkO+jz5LzAt5EhfWtJNBjJyD7L4tpwY2P0q15WHSoEURH/wCMPrmurqgb0B6ou5ZnRpKBAOWFBhsNNLWgOPnVYy/N3+kyxLB8SHVzNJHeZvA8wFsiLEoqSwZso1ZUaiqR1R59RbRf67/R5jlsFIcUkt0B3eb9xtOhauouUXF4M+gUK0a1NVI6MsNx7wdKlgHmsSHRsTSfC/eB5grYlE7r24ZSZbE7h6sUaWnKdoy7laocQOALSCCAQRkIOQhd9GeaPiU/alp0erjHsy4r9o/SIi3EWEREAREQBERAEREB8JUbvlb/AEuZJafhsq2FrGd+8/QBbthEvBzMDmWH4kUEHUzvHfk89Cla47if+UWfYtpgt/LnwX7YWfuXYHSpkcofDZR0TX4Wbz9AVgmMJIAFSTQAZycgVnupYQlJZrD2z1op/Uc1dAGLctVGnnl4HftO76PRwj2pcF+2ZkBERSRRzo23ZgmZWNAdkiw3wzq5TSK7ia7l4vjwSxxa4Uc0kOBzEGhHmvby8nYW7I6NbUy0CjXv51uyIOUf9i5YMo05WH8OFjcubmJgjFChNht/yiGpI2NhniUeXpvAJZHM2O15GOPEfE3CjG7qMJ3oZKOiIsnkxt4rGE1LPhHKcbD4XDsn7bCVE48BzHuY8Uc0kOBzEZQr8p1hLu/yXCZYMTqNjUzHuv35Du0rluKeKzIn9jXeSe5lo9PP+mhKmYNbwcuGZd560MVh62Z2/tP0I0KZrtWbaDoEZkWH2mGo16WnURULlpzySxLDe2yuaThz5eZeUXVsy0Gx4LIsPsvFRq0g6wahdpSa4lClFxeD1CIiGAiIgCIiALhnJtsKG6I80a0EuOoLmU8wmXgqRKsOSjo23us+53LxUnkjidVpbO4qqmvv5Gm23azpmYfFf3j1R4Wjst3D7roouxZ8i6PFZChirnkAfcnUBjUZxbL6lGnDDRJextmDe7/ORTMPHUhmkPW/T+0fUjQqcupZVmtl4LITMjRTac7jrJqV21J04ZI4FDvrp3NZz5aLyCIi2HEFBvxI2LSNKzIGJzHwnnW08pldZDn8KvK0DDhZHP2LFIFXQXMit3Hku/1c5DJ5ehwy5wDRUkgADOTkC9oXesoSspAgCnwoTGYs5a0AneanevLOCuyOk2zKsIqGxBEdsh9f/wCtC9bLAYREWTAXBOybY0N0OIKteCHDb91zohlNp4ohVs2W6WjvhPytOI6R3XbwukqlhGu/z0Dn2Drwh1tbM/ll81LVF1YZJYF9sbpXNFT56Pz/AKbvg2vBzcQy7z1YhrD1Pzt/cPqNapi8/Q4haQWmhBBBGYjIVarrW6JuWbExcsdWKNDhl3HEd66beeKysg9s2mWW/jo9fPv+5l0RF1FfCIiAIiIDHW/bDZWXfFdjoKMHicey3/2aqiUzMOiPc95q5xJcdJOVbLhAvB0iY5thrDhEgaC/vO3ZBv0rVVH155pYLRFz2Vabilml2pfjkgqTg1u/yGGZeOs/FCrmbndvP0GtaXdmxDNzLYfd7UQ6GjLvOTerVChBrQ1ooAAGgZgMgXu3p4vMzm21d5IbiOr18v6ftERdxUwiIgC6lrWc2Yl4sF/Ziw3w3bHNIJ+q7am1/MNsvZ8QwILOkxm1EQB3JYw+Fz6GrtQGLOQcSGTDYF8GU1ITcaPOwww82GQaPY+vKdV7uo40oGgY6dpWJQizvxJv5wdIlG8iuMw4hDgNIDsTtmJWO7l5IE/Ltjyr+Ww4jmLXDKxze64aNhxggoDKIiIYCIiA+EVyqNXvsHokyWtHw39aFszt3HFsorMsHfCwelyxaB8RvWhHXnbsIxeS01oZ4+JJ7Mu+j1uPZfB/P2IytiuReDosyA40hxKNiaB4X7ifIla8RQ0OLSvijotxeKLpVpRrQcJaM9BotUwfXg6RL828/EhUB0uZ3XfY7BpW1qUjJSWKKBXoyo1HTlqgiIvRpC12+94Oiyx5JpEiVbD0jxP3A+ZC2CJEDQS40ABJJzAZSVFb024ZuZdE7g6sIaGjIdpxnetNaeWPDUlNl2nSKuMuzHi/0jEIi2e4V3+kTPLePhwiHO0F3db9zs1rgjFyeCLhXrRo03Ulojd7i3f6NLBzxSLEo5+kDus3A+ZK2REUpGKisEfPq1WVao6ktWERF6NQREQGCv1bDpSzJmPDxPZCcWHQ49VrtxIO5ePHvLiS4kkmpJNSScpJzlez7x2MJyTjS7jQRYbmV0EjE7caHcvHltWLFk5h8CYaWRGEhwP0cDnaRjBzhYMo6Kqn4erafDtN8AE83GhOLhmDofWa/bTlDepWrX+Hq5sTnXz8VpawMMOXqO0Seu8fpAHJrnJOgoZLuiIsnkIiIAiIgJbhFu/zMfn2DqRT1qZn5+IY9tVp6uts2W2ZgPhPyOGI6D3XDYVEZ2TdBiOhxBRzCQ4bM+zOo+vTyyxXMueyLvfUt3LtR/HI7VgWw6VmGRW5AaPHiae03+NYCt0tMNiMa9hq1wBadIOQqAKh4M7w1BlYhyVdB2d5n3G9Zt54PKzVti03kN9HVa+X8KAiIu4qZpGEm8HNwxLsPWiCsTUzMP3H6A6VM1lL0TJiTsdzvzXtGxp5IHkFi1GVZZpYl8sLdUKEYrV8X5nJAgOe5rWCrnEBoGcnEArZd2xhKy7YQxkY3nS49o/bYAotJzr4Lw+E7kvFeS6gNK4s4IyLKe2s78w/hZ6V7pVIw4s59o2la6SjBpRXfjr6FnRRj21nfmH8LPSntrO/MP4Welb+kx7mQ/UVf6o+/wAFnRRj21nfmH8LPSntrO/MP4WelOkx7mOoq/1R9/gs6KMe2s78w/hZ6U9tZ35h/Cz0p0mPcx1FX+qPv8FnWEvLcuUtBoE3BbELew7G17dQe2hpqyKZ+2s78w/hZ6U9tZ35h/Cz0p0mPcx1FX+qPv8ABtVnYELLgxA/mHRCMYESI5zd7cQOw1W9woQa0NaA1oADQBQADIABkCjXtrO/MP4WelPbWd+Yfws9KdJj3MdRV/qj7/BZ0UY9tZ35h/Cz0p7azvzD+FnpTpMe5jqKv9Uff4LOijHtrO/MP4WelPbWd+Yfws9KdJj3MdRV/qj7/BZ0UY9tZ35h/Cz0p7azvzD+FnpTpMe5jqKv9Uff4LOtCwl3fq0TLBjFGxtndfuOLeNC1X21nfmH8LPSvxGvfNvaWvjuLXAhwLWYwco7K8TrwnHDA6rXZVxb1VUUo++noYdc0pNuhRGxIZo5hDmnWPsuFFyFjaTWDLpYlrNmZdkVneHWGhw7TdxX1RuzrfjQGFsJ5aC7lEa6AV8gEXarlYcSr1NiTzvJJYcjM4QLBdBmXRQPhxTygcwee006NO9aqr9NSrYjCyI0OacrSKgrVJzBvKl1W84yuZrxT/YErzUoNvGJustrwjTUKqeK5oliKme7aW8cbib6E920t443E30LXuJnb1vb+PoTNFTPdtLeONxN9Ce7aW8cbib6E3Ex1vb+PoTNFTPdtLeONxN9Ce7aW8cbib6E3Ex1vb+PoTNFTPdtLeONxN9Ce7aW8cbib6E3Ex1vb+PoTNFkcIEi2z47GQauDpeLEPOGvWYWgCreTixrQvbSJ+VC/wCz+xNxMdb2/j6G2ItT9tIn5UL/ALP7FsdwZ02hPNgRWhjS1ziYdeV1aYuuXCmPRVNxMdb2/j6HZRUz3bS3jjcTfQnu2lvHG4m+hNxMdb2/j6EzRUz3bS3jjcTfQnu2lvHG4m+hNxMdb2/j6EzRUd+DaXr/AMkbih/1r8+7eX/MjcUP+tY3Ez11rb979CdIqL7t5f8AMjcUP+tPdvL/AJkbih/1puJjrW3736E6RUX3by/5kbih/wBazlj3HlYDg8NL3DIYh5VNYFAK66LKoSZrqbYoRWKxZgbsYP2Plw+aBD3EkNyENoKAjTlO9FQEXWqUEsMCuVNo3E5OWZrHkj//2Q=="/>
          <p:cNvSpPr>
            <a:spLocks noChangeAspect="1" noChangeArrowheads="1"/>
          </p:cNvSpPr>
          <p:nvPr/>
        </p:nvSpPr>
        <p:spPr bwMode="auto">
          <a:xfrm>
            <a:off x="63500" y="-784225"/>
            <a:ext cx="1866900" cy="16383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5" name="Picture 2" descr="http://www.bartonpeople.co.uk/images/localpeople/ugc-images/275825/Article/images/15062721/3502968.png"/>
          <p:cNvPicPr>
            <a:picLocks noChangeAspect="1" noChangeArrowheads="1"/>
          </p:cNvPicPr>
          <p:nvPr/>
        </p:nvPicPr>
        <p:blipFill>
          <a:blip r:embed="rId2" cstate="print"/>
          <a:srcRect/>
          <a:stretch>
            <a:fillRect/>
          </a:stretch>
        </p:blipFill>
        <p:spPr bwMode="auto">
          <a:xfrm>
            <a:off x="2286000" y="3429000"/>
            <a:ext cx="4267200" cy="2857500"/>
          </a:xfrm>
          <a:prstGeom prst="rect">
            <a:avLst/>
          </a:prstGeom>
          <a:noFill/>
        </p:spPr>
      </p:pic>
      <p:pic>
        <p:nvPicPr>
          <p:cNvPr id="6" name="Picture 2" descr="http://www.bartonpeople.co.uk/images/localpeople/ugc-images/275825/Article/images/15062721/3502968.png"/>
          <p:cNvPicPr>
            <a:picLocks noChangeAspect="1" noChangeArrowheads="1"/>
          </p:cNvPicPr>
          <p:nvPr/>
        </p:nvPicPr>
        <p:blipFill>
          <a:blip r:embed="rId2" cstate="print"/>
          <a:srcRect/>
          <a:stretch>
            <a:fillRect/>
          </a:stretch>
        </p:blipFill>
        <p:spPr bwMode="auto">
          <a:xfrm>
            <a:off x="609600" y="3657600"/>
            <a:ext cx="4267200" cy="2857500"/>
          </a:xfrm>
          <a:prstGeom prst="rect">
            <a:avLst/>
          </a:prstGeom>
          <a:noFill/>
        </p:spPr>
      </p:pic>
      <p:pic>
        <p:nvPicPr>
          <p:cNvPr id="7" name="Picture 2" descr="http://www.bartonpeople.co.uk/images/localpeople/ugc-images/275825/Article/images/15062721/3502968.png"/>
          <p:cNvPicPr>
            <a:picLocks noChangeAspect="1" noChangeArrowheads="1"/>
          </p:cNvPicPr>
          <p:nvPr/>
        </p:nvPicPr>
        <p:blipFill>
          <a:blip r:embed="rId2" cstate="print"/>
          <a:srcRect/>
          <a:stretch>
            <a:fillRect/>
          </a:stretch>
        </p:blipFill>
        <p:spPr bwMode="auto">
          <a:xfrm>
            <a:off x="4419600" y="3276600"/>
            <a:ext cx="4267200" cy="2857500"/>
          </a:xfrm>
          <a:prstGeom prst="rect">
            <a:avLst/>
          </a:prstGeom>
          <a:noFill/>
        </p:spPr>
      </p:pic>
      <p:pic>
        <p:nvPicPr>
          <p:cNvPr id="8" name="Picture 2" descr="http://www.bartonpeople.co.uk/images/localpeople/ugc-images/275825/Article/images/15062721/3502968.png"/>
          <p:cNvPicPr>
            <a:picLocks noChangeAspect="1" noChangeArrowheads="1"/>
          </p:cNvPicPr>
          <p:nvPr/>
        </p:nvPicPr>
        <p:blipFill>
          <a:blip r:embed="rId2" cstate="print"/>
          <a:srcRect/>
          <a:stretch>
            <a:fillRect/>
          </a:stretch>
        </p:blipFill>
        <p:spPr bwMode="auto">
          <a:xfrm>
            <a:off x="3048000" y="1295400"/>
            <a:ext cx="4267200" cy="2857500"/>
          </a:xfrm>
          <a:prstGeom prst="rect">
            <a:avLst/>
          </a:prstGeom>
          <a:noFill/>
        </p:spPr>
      </p:pic>
      <p:pic>
        <p:nvPicPr>
          <p:cNvPr id="9" name="Picture 2" descr="http://www.bartonpeople.co.uk/images/localpeople/ugc-images/275825/Article/images/15062721/3502968.png"/>
          <p:cNvPicPr>
            <a:picLocks noChangeAspect="1" noChangeArrowheads="1"/>
          </p:cNvPicPr>
          <p:nvPr/>
        </p:nvPicPr>
        <p:blipFill>
          <a:blip r:embed="rId2" cstate="print"/>
          <a:srcRect/>
          <a:stretch>
            <a:fillRect/>
          </a:stretch>
        </p:blipFill>
        <p:spPr bwMode="auto">
          <a:xfrm>
            <a:off x="0" y="1295400"/>
            <a:ext cx="426720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nodeType="click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nodeType="clickEffect">
                                  <p:stCondLst>
                                    <p:cond delay="0"/>
                                  </p:stCondLst>
                                  <p:childTnLst>
                                    <p:anim calcmode="lin" valueType="num">
                                      <p:cBhvr additive="base">
                                        <p:cTn id="48" dur="500"/>
                                        <p:tgtEl>
                                          <p:spTgt spid="5"/>
                                        </p:tgtEl>
                                        <p:attrNameLst>
                                          <p:attrName>ppt_x</p:attrName>
                                        </p:attrNameLst>
                                      </p:cBhvr>
                                      <p:tavLst>
                                        <p:tav tm="0">
                                          <p:val>
                                            <p:strVal val="ppt_x"/>
                                          </p:val>
                                        </p:tav>
                                        <p:tav tm="100000">
                                          <p:val>
                                            <p:strVal val="ppt_x"/>
                                          </p:val>
                                        </p:tav>
                                      </p:tavLst>
                                    </p:anim>
                                    <p:anim calcmode="lin" valueType="num">
                                      <p:cBhvr additive="base">
                                        <p:cTn id="49" dur="500"/>
                                        <p:tgtEl>
                                          <p:spTgt spid="5"/>
                                        </p:tgtEl>
                                        <p:attrNameLst>
                                          <p:attrName>ppt_y</p:attrName>
                                        </p:attrNameLst>
                                      </p:cBhvr>
                                      <p:tavLst>
                                        <p:tav tm="0">
                                          <p:val>
                                            <p:strVal val="ppt_y"/>
                                          </p:val>
                                        </p:tav>
                                        <p:tav tm="100000">
                                          <p:val>
                                            <p:strVal val="1+ppt_h/2"/>
                                          </p:val>
                                        </p:tav>
                                      </p:tavLst>
                                    </p:anim>
                                    <p:set>
                                      <p:cBhvr>
                                        <p:cTn id="50" dur="1" fill="hold">
                                          <p:stCondLst>
                                            <p:cond delay="499"/>
                                          </p:stCondLst>
                                        </p:cTn>
                                        <p:tgtEl>
                                          <p:spTgt spid="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ppt_x"/>
                                          </p:val>
                                        </p:tav>
                                        <p:tav tm="100000">
                                          <p:val>
                                            <p:strVal val="#ppt_x"/>
                                          </p:val>
                                        </p:tav>
                                      </p:tavLst>
                                    </p:anim>
                                    <p:anim calcmode="lin" valueType="num">
                                      <p:cBhvr additive="base">
                                        <p:cTn id="5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nodeType="clickEffect">
                                  <p:stCondLst>
                                    <p:cond delay="0"/>
                                  </p:stCondLst>
                                  <p:childTnLst>
                                    <p:anim calcmode="lin" valueType="num">
                                      <p:cBhvr additive="base">
                                        <p:cTn id="60" dur="500"/>
                                        <p:tgtEl>
                                          <p:spTgt spid="7"/>
                                        </p:tgtEl>
                                        <p:attrNameLst>
                                          <p:attrName>ppt_x</p:attrName>
                                        </p:attrNameLst>
                                      </p:cBhvr>
                                      <p:tavLst>
                                        <p:tav tm="0">
                                          <p:val>
                                            <p:strVal val="ppt_x"/>
                                          </p:val>
                                        </p:tav>
                                        <p:tav tm="100000">
                                          <p:val>
                                            <p:strVal val="ppt_x"/>
                                          </p:val>
                                        </p:tav>
                                      </p:tavLst>
                                    </p:anim>
                                    <p:anim calcmode="lin" valueType="num">
                                      <p:cBhvr additive="base">
                                        <p:cTn id="61" dur="500"/>
                                        <p:tgtEl>
                                          <p:spTgt spid="7"/>
                                        </p:tgtEl>
                                        <p:attrNameLst>
                                          <p:attrName>ppt_y</p:attrName>
                                        </p:attrNameLst>
                                      </p:cBhvr>
                                      <p:tavLst>
                                        <p:tav tm="0">
                                          <p:val>
                                            <p:strVal val="ppt_y"/>
                                          </p:val>
                                        </p:tav>
                                        <p:tav tm="100000">
                                          <p:val>
                                            <p:strVal val="1+ppt_h/2"/>
                                          </p:val>
                                        </p:tav>
                                      </p:tavLst>
                                    </p:anim>
                                    <p:set>
                                      <p:cBhvr>
                                        <p:cTn id="62" dur="1" fill="hold">
                                          <p:stCondLst>
                                            <p:cond delay="499"/>
                                          </p:stCondLst>
                                        </p:cTn>
                                        <p:tgtEl>
                                          <p:spTgt spid="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8370"/>
                                        </p:tgtEl>
                                        <p:attrNameLst>
                                          <p:attrName>style.visibility</p:attrName>
                                        </p:attrNameLst>
                                      </p:cBhvr>
                                      <p:to>
                                        <p:strVal val="visible"/>
                                      </p:to>
                                    </p:set>
                                    <p:anim calcmode="lin" valueType="num">
                                      <p:cBhvr additive="base">
                                        <p:cTn id="67" dur="500" fill="hold"/>
                                        <p:tgtEl>
                                          <p:spTgt spid="58370"/>
                                        </p:tgtEl>
                                        <p:attrNameLst>
                                          <p:attrName>ppt_x</p:attrName>
                                        </p:attrNameLst>
                                      </p:cBhvr>
                                      <p:tavLst>
                                        <p:tav tm="0">
                                          <p:val>
                                            <p:strVal val="#ppt_x"/>
                                          </p:val>
                                        </p:tav>
                                        <p:tav tm="100000">
                                          <p:val>
                                            <p:strVal val="#ppt_x"/>
                                          </p:val>
                                        </p:tav>
                                      </p:tavLst>
                                    </p:anim>
                                    <p:anim calcmode="lin" valueType="num">
                                      <p:cBhvr additive="base">
                                        <p:cTn id="68" dur="500" fill="hold"/>
                                        <p:tgtEl>
                                          <p:spTgt spid="5837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xit" presetSubtype="4" fill="hold" nodeType="clickEffect">
                                  <p:stCondLst>
                                    <p:cond delay="0"/>
                                  </p:stCondLst>
                                  <p:childTnLst>
                                    <p:anim calcmode="lin" valueType="num">
                                      <p:cBhvr additive="base">
                                        <p:cTn id="72" dur="500"/>
                                        <p:tgtEl>
                                          <p:spTgt spid="58370"/>
                                        </p:tgtEl>
                                        <p:attrNameLst>
                                          <p:attrName>ppt_x</p:attrName>
                                        </p:attrNameLst>
                                      </p:cBhvr>
                                      <p:tavLst>
                                        <p:tav tm="0">
                                          <p:val>
                                            <p:strVal val="ppt_x"/>
                                          </p:val>
                                        </p:tav>
                                        <p:tav tm="100000">
                                          <p:val>
                                            <p:strVal val="ppt_x"/>
                                          </p:val>
                                        </p:tav>
                                      </p:tavLst>
                                    </p:anim>
                                    <p:anim calcmode="lin" valueType="num">
                                      <p:cBhvr additive="base">
                                        <p:cTn id="73" dur="500"/>
                                        <p:tgtEl>
                                          <p:spTgt spid="58370"/>
                                        </p:tgtEl>
                                        <p:attrNameLst>
                                          <p:attrName>ppt_y</p:attrName>
                                        </p:attrNameLst>
                                      </p:cBhvr>
                                      <p:tavLst>
                                        <p:tav tm="0">
                                          <p:val>
                                            <p:strVal val="ppt_y"/>
                                          </p:val>
                                        </p:tav>
                                        <p:tav tm="100000">
                                          <p:val>
                                            <p:strVal val="1+ppt_h/2"/>
                                          </p:val>
                                        </p:tav>
                                      </p:tavLst>
                                    </p:anim>
                                    <p:set>
                                      <p:cBhvr>
                                        <p:cTn id="74" dur="1" fill="hold">
                                          <p:stCondLst>
                                            <p:cond delay="499"/>
                                          </p:stCondLst>
                                        </p:cTn>
                                        <p:tgtEl>
                                          <p:spTgt spid="583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86800" cy="3032760"/>
          </a:xfrm>
        </p:spPr>
        <p:txBody>
          <a:bodyPr>
            <a:normAutofit/>
          </a:bodyPr>
          <a:lstStyle/>
          <a:p>
            <a:r>
              <a:rPr lang="en-US" dirty="0">
                <a:solidFill>
                  <a:schemeClr val="tx1"/>
                </a:solidFill>
              </a:rPr>
              <a:t>7.  The newer more expensive steel used was too rich in sulfur. </a:t>
            </a:r>
          </a:p>
        </p:txBody>
      </p:sp>
      <p:pic>
        <p:nvPicPr>
          <p:cNvPr id="3" name="Picture 2" descr="sulfur.jpg"/>
          <p:cNvPicPr>
            <a:picLocks noChangeAspect="1"/>
          </p:cNvPicPr>
          <p:nvPr/>
        </p:nvPicPr>
        <p:blipFill>
          <a:blip r:embed="rId2" cstate="print"/>
          <a:stretch>
            <a:fillRect/>
          </a:stretch>
        </p:blipFill>
        <p:spPr>
          <a:xfrm>
            <a:off x="3505200" y="4038600"/>
            <a:ext cx="1981200" cy="146685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138" y="533400"/>
            <a:ext cx="7697724" cy="746760"/>
          </a:xfrm>
        </p:spPr>
        <p:txBody>
          <a:bodyPr>
            <a:normAutofit fontScale="90000"/>
          </a:bodyPr>
          <a:lstStyle/>
          <a:p>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Cheaper steel would have better withstood the freezing temperatures and impact</a:t>
            </a:r>
          </a:p>
        </p:txBody>
      </p:sp>
      <p:pic>
        <p:nvPicPr>
          <p:cNvPr id="4" name="Picture 3" descr="RIVETS.jpg"/>
          <p:cNvPicPr>
            <a:picLocks noChangeAspect="1"/>
          </p:cNvPicPr>
          <p:nvPr/>
        </p:nvPicPr>
        <p:blipFill>
          <a:blip r:embed="rId2" cstate="print"/>
          <a:stretch>
            <a:fillRect/>
          </a:stretch>
        </p:blipFill>
        <p:spPr>
          <a:xfrm>
            <a:off x="1447800" y="1600200"/>
            <a:ext cx="5715000" cy="30289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2194560"/>
          </a:xfrm>
        </p:spPr>
        <p:txBody>
          <a:bodyPr/>
          <a:lstStyle/>
          <a:p>
            <a:r>
              <a:rPr lang="en-US" dirty="0">
                <a:solidFill>
                  <a:schemeClr val="tx1"/>
                </a:solidFill>
              </a:rPr>
              <a:t>8.  Not enough life boats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a:solidFill>
                  <a:schemeClr val="tx1"/>
                </a:solidFill>
              </a:rPr>
              <a:t>Only enough for half, and many went down less than half full.</a:t>
            </a:r>
          </a:p>
        </p:txBody>
      </p:sp>
      <p:pic>
        <p:nvPicPr>
          <p:cNvPr id="54274" name="Picture 2" descr="http://upload.wikimedia.org/wikipedia/commons/0/0c/Titanic-lifeboat.gif"/>
          <p:cNvPicPr>
            <a:picLocks noChangeAspect="1" noChangeArrowheads="1"/>
          </p:cNvPicPr>
          <p:nvPr/>
        </p:nvPicPr>
        <p:blipFill>
          <a:blip r:embed="rId2" cstate="print"/>
          <a:srcRect/>
          <a:stretch>
            <a:fillRect/>
          </a:stretch>
        </p:blipFill>
        <p:spPr bwMode="auto">
          <a:xfrm>
            <a:off x="304800" y="1745949"/>
            <a:ext cx="8543925" cy="45596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42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0"/>
            <a:ext cx="8534400" cy="758952"/>
          </a:xfrm>
        </p:spPr>
        <p:txBody>
          <a:bodyPr/>
          <a:lstStyle/>
          <a:p>
            <a:r>
              <a:rPr lang="en-US" dirty="0">
                <a:solidFill>
                  <a:schemeClr val="tx1"/>
                </a:solidFill>
              </a:rPr>
              <a:t>9.  No moon that night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01000" cy="746760"/>
          </a:xfrm>
        </p:spPr>
        <p:txBody>
          <a:bodyPr>
            <a:normAutofit/>
          </a:bodyPr>
          <a:lstStyle/>
          <a:p>
            <a:r>
              <a:rPr lang="en-US" dirty="0">
                <a:solidFill>
                  <a:schemeClr val="tx1"/>
                </a:solidFill>
              </a:rPr>
              <a:t>Could have seen iceberg reflection</a:t>
            </a:r>
          </a:p>
        </p:txBody>
      </p:sp>
      <p:pic>
        <p:nvPicPr>
          <p:cNvPr id="52226" name="Picture 2" descr="http://esperanto.wunderground.com/data/wximagenew/b/BrilleLeif/7.jpg"/>
          <p:cNvPicPr>
            <a:picLocks noChangeAspect="1" noChangeArrowheads="1"/>
          </p:cNvPicPr>
          <p:nvPr/>
        </p:nvPicPr>
        <p:blipFill>
          <a:blip r:embed="rId2" cstate="print"/>
          <a:srcRect/>
          <a:stretch>
            <a:fillRect/>
          </a:stretch>
        </p:blipFill>
        <p:spPr bwMode="auto">
          <a:xfrm>
            <a:off x="457200" y="1752600"/>
            <a:ext cx="8382000" cy="4791076"/>
          </a:xfrm>
          <a:prstGeom prst="ellipse">
            <a:avLst/>
          </a:prstGeom>
          <a:ln>
            <a:noFill/>
          </a:ln>
          <a:effectLst>
            <a:softEdge rad="112500"/>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95600"/>
            <a:ext cx="8534400" cy="758952"/>
          </a:xfrm>
        </p:spPr>
        <p:txBody>
          <a:bodyPr/>
          <a:lstStyle/>
          <a:p>
            <a:r>
              <a:rPr lang="en-US" dirty="0">
                <a:solidFill>
                  <a:schemeClr val="tx1"/>
                </a:solidFill>
              </a:rPr>
              <a:t>10.  Ocean was calm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Waves could have been heard against the burg.</a:t>
            </a:r>
          </a:p>
        </p:txBody>
      </p:sp>
      <p:pic>
        <p:nvPicPr>
          <p:cNvPr id="50178" name="Picture 2" descr="http://blather.net/abroad/antarctic/_MG_4782_iceberg_500.jpg"/>
          <p:cNvPicPr>
            <a:picLocks noChangeAspect="1" noChangeArrowheads="1"/>
          </p:cNvPicPr>
          <p:nvPr/>
        </p:nvPicPr>
        <p:blipFill>
          <a:blip r:embed="rId2" cstate="print"/>
          <a:srcRect/>
          <a:stretch>
            <a:fillRect/>
          </a:stretch>
        </p:blipFill>
        <p:spPr bwMode="auto">
          <a:xfrm>
            <a:off x="685800" y="1513942"/>
            <a:ext cx="7962900" cy="514403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Left Arrow 15"/>
          <p:cNvSpPr/>
          <p:nvPr/>
        </p:nvSpPr>
        <p:spPr>
          <a:xfrm rot="18464696">
            <a:off x="4029529" y="3396002"/>
            <a:ext cx="1503357" cy="484632"/>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rot="19117178">
            <a:off x="5273945" y="2225886"/>
            <a:ext cx="1153863" cy="484632"/>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4648200" y="2057400"/>
            <a:ext cx="1524000" cy="1695531"/>
          </a:xfrm>
          <a:prstGeom prst="rect">
            <a:avLst/>
          </a:prstGeom>
          <a:noFill/>
        </p:spPr>
      </p:pic>
      <p:sp>
        <p:nvSpPr>
          <p:cNvPr id="7" name="Title 1"/>
          <p:cNvSpPr>
            <a:spLocks noGrp="1"/>
          </p:cNvSpPr>
          <p:nvPr>
            <p:ph type="title"/>
          </p:nvPr>
        </p:nvSpPr>
        <p:spPr>
          <a:xfrm>
            <a:off x="228600" y="152400"/>
            <a:ext cx="8610600" cy="987552"/>
          </a:xfrm>
        </p:spPr>
        <p:txBody>
          <a:bodyPr>
            <a:normAutofit fontScale="90000"/>
          </a:bodyPr>
          <a:lstStyle/>
          <a:p>
            <a:r>
              <a:rPr lang="en-US" dirty="0"/>
              <a:t>Help your class decide which of the four categories the 10 Titanic negative factors best fit.</a:t>
            </a:r>
          </a:p>
        </p:txBody>
      </p:sp>
      <p:pic>
        <p:nvPicPr>
          <p:cNvPr id="1026" name="Picture 2"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3962400" y="2590800"/>
            <a:ext cx="1752600" cy="1949861"/>
          </a:xfrm>
          <a:prstGeom prst="rect">
            <a:avLst/>
          </a:prstGeom>
          <a:noFill/>
        </p:spPr>
      </p:pic>
      <p:pic>
        <p:nvPicPr>
          <p:cNvPr id="1027" name="Picture 3"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3124200" y="3200400"/>
            <a:ext cx="2055508" cy="2286862"/>
          </a:xfrm>
          <a:prstGeom prst="rect">
            <a:avLst/>
          </a:prstGeom>
          <a:noFill/>
        </p:spPr>
      </p:pic>
      <p:sp>
        <p:nvSpPr>
          <p:cNvPr id="17" name="Left Arrow 16"/>
          <p:cNvSpPr/>
          <p:nvPr/>
        </p:nvSpPr>
        <p:spPr>
          <a:xfrm rot="18695814">
            <a:off x="3011078" y="4366860"/>
            <a:ext cx="1885967" cy="429227"/>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iagonal Stripe 17"/>
          <p:cNvSpPr/>
          <p:nvPr/>
        </p:nvSpPr>
        <p:spPr>
          <a:xfrm>
            <a:off x="6096000" y="26670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6858000" y="1828800"/>
            <a:ext cx="1600200" cy="923330"/>
          </a:xfrm>
          <a:prstGeom prst="rect">
            <a:avLst/>
          </a:prstGeom>
          <a:noFill/>
        </p:spPr>
        <p:txBody>
          <a:bodyPr wrap="square" rtlCol="0">
            <a:spAutoFit/>
          </a:bodyPr>
          <a:lstStyle/>
          <a:p>
            <a:r>
              <a:rPr lang="en-US" dirty="0"/>
              <a:t>Natural factors that increase risk</a:t>
            </a:r>
          </a:p>
        </p:txBody>
      </p:sp>
      <p:sp>
        <p:nvSpPr>
          <p:cNvPr id="22" name="Diagonal Stripe 21"/>
          <p:cNvSpPr/>
          <p:nvPr/>
        </p:nvSpPr>
        <p:spPr>
          <a:xfrm>
            <a:off x="5638800" y="39624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6324600" y="3352800"/>
            <a:ext cx="2590800" cy="646331"/>
          </a:xfrm>
          <a:prstGeom prst="rect">
            <a:avLst/>
          </a:prstGeom>
          <a:noFill/>
        </p:spPr>
        <p:txBody>
          <a:bodyPr wrap="square" rtlCol="0">
            <a:spAutoFit/>
          </a:bodyPr>
          <a:lstStyle/>
          <a:p>
            <a:r>
              <a:rPr lang="en-US" dirty="0"/>
              <a:t>Lack of Supervision or Inadequate Training</a:t>
            </a:r>
          </a:p>
        </p:txBody>
      </p:sp>
      <p:sp>
        <p:nvSpPr>
          <p:cNvPr id="24" name="TextBox 23"/>
          <p:cNvSpPr txBox="1"/>
          <p:nvPr/>
        </p:nvSpPr>
        <p:spPr>
          <a:xfrm>
            <a:off x="6096000" y="4648200"/>
            <a:ext cx="2438400" cy="369332"/>
          </a:xfrm>
          <a:prstGeom prst="rect">
            <a:avLst/>
          </a:prstGeom>
          <a:noFill/>
        </p:spPr>
        <p:txBody>
          <a:bodyPr wrap="square" rtlCol="0">
            <a:spAutoFit/>
          </a:bodyPr>
          <a:lstStyle/>
          <a:p>
            <a:r>
              <a:rPr lang="en-US" dirty="0"/>
              <a:t>Poor Communication</a:t>
            </a:r>
          </a:p>
        </p:txBody>
      </p:sp>
      <p:sp>
        <p:nvSpPr>
          <p:cNvPr id="25" name="Diagonal Stripe 24"/>
          <p:cNvSpPr/>
          <p:nvPr/>
        </p:nvSpPr>
        <p:spPr>
          <a:xfrm>
            <a:off x="5105400" y="49530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6" name="Picture 3" descr="C:\Documents and Settings\ajalsobrook\Local Settings\Temporary Internet Files\Content.IE5\4U74LDB2\MC900264262[1].wmf"/>
          <p:cNvPicPr>
            <a:picLocks noChangeAspect="1" noChangeArrowheads="1"/>
          </p:cNvPicPr>
          <p:nvPr/>
        </p:nvPicPr>
        <p:blipFill>
          <a:blip r:embed="rId2" cstate="print"/>
          <a:srcRect/>
          <a:stretch>
            <a:fillRect/>
          </a:stretch>
        </p:blipFill>
        <p:spPr bwMode="auto">
          <a:xfrm>
            <a:off x="2209800" y="3886200"/>
            <a:ext cx="2362199" cy="2628073"/>
          </a:xfrm>
          <a:prstGeom prst="rect">
            <a:avLst/>
          </a:prstGeom>
          <a:noFill/>
        </p:spPr>
      </p:pic>
      <p:sp>
        <p:nvSpPr>
          <p:cNvPr id="27" name="Left Arrow 26"/>
          <p:cNvSpPr/>
          <p:nvPr/>
        </p:nvSpPr>
        <p:spPr>
          <a:xfrm rot="18969355">
            <a:off x="2041979" y="5022311"/>
            <a:ext cx="2211991" cy="62566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iagonal Stripe 27"/>
          <p:cNvSpPr/>
          <p:nvPr/>
        </p:nvSpPr>
        <p:spPr>
          <a:xfrm>
            <a:off x="4495800" y="5943600"/>
            <a:ext cx="1219200" cy="609600"/>
          </a:xfrm>
          <a:prstGeom prst="diagStrip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5562600" y="5562600"/>
            <a:ext cx="2819400" cy="369332"/>
          </a:xfrm>
          <a:prstGeom prst="rect">
            <a:avLst/>
          </a:prstGeom>
          <a:noFill/>
        </p:spPr>
        <p:txBody>
          <a:bodyPr wrap="square" rtlCol="0">
            <a:spAutoFit/>
          </a:bodyPr>
          <a:lstStyle/>
          <a:p>
            <a:r>
              <a:rPr lang="en-US" dirty="0"/>
              <a:t>Pressures from Society</a:t>
            </a:r>
          </a:p>
        </p:txBody>
      </p:sp>
      <p:sp>
        <p:nvSpPr>
          <p:cNvPr id="30" name="TextBox 29"/>
          <p:cNvSpPr txBox="1"/>
          <p:nvPr/>
        </p:nvSpPr>
        <p:spPr>
          <a:xfrm>
            <a:off x="228600" y="1371600"/>
            <a:ext cx="4343400" cy="3370153"/>
          </a:xfrm>
          <a:prstGeom prst="rect">
            <a:avLst/>
          </a:prstGeom>
          <a:noFill/>
        </p:spPr>
        <p:txBody>
          <a:bodyPr wrap="square" rtlCol="0">
            <a:spAutoFit/>
          </a:bodyPr>
          <a:lstStyle/>
          <a:p>
            <a:pPr>
              <a:lnSpc>
                <a:spcPct val="150000"/>
              </a:lnSpc>
            </a:pPr>
            <a:r>
              <a:rPr lang="en-US" sz="1400" dirty="0"/>
              <a:t>1.   Too many compartments filled with water </a:t>
            </a:r>
          </a:p>
          <a:p>
            <a:pPr>
              <a:lnSpc>
                <a:spcPct val="150000"/>
              </a:lnSpc>
            </a:pPr>
            <a:r>
              <a:rPr lang="en-US" sz="1400" dirty="0"/>
              <a:t>2.   The lookout had misplaced binoculars</a:t>
            </a:r>
          </a:p>
          <a:p>
            <a:pPr>
              <a:lnSpc>
                <a:spcPct val="150000"/>
              </a:lnSpc>
            </a:pPr>
            <a:r>
              <a:rPr lang="en-US" sz="1400" dirty="0"/>
              <a:t>3.   The S.S. California turned off communications</a:t>
            </a:r>
          </a:p>
          <a:p>
            <a:pPr>
              <a:lnSpc>
                <a:spcPct val="150000"/>
              </a:lnSpc>
            </a:pPr>
            <a:r>
              <a:rPr lang="en-US" sz="1400" dirty="0"/>
              <a:t>4.   The Titanic was moving at full speed. </a:t>
            </a:r>
          </a:p>
          <a:p>
            <a:pPr>
              <a:lnSpc>
                <a:spcPct val="150000"/>
              </a:lnSpc>
            </a:pPr>
            <a:r>
              <a:rPr lang="en-US" sz="1400" dirty="0"/>
              <a:t>5.   Iceberg  grazed side instead of head-on hit</a:t>
            </a:r>
          </a:p>
          <a:p>
            <a:pPr>
              <a:lnSpc>
                <a:spcPct val="150000"/>
              </a:lnSpc>
            </a:pPr>
            <a:r>
              <a:rPr lang="en-US" sz="1400" dirty="0"/>
              <a:t>6.  </a:t>
            </a:r>
            <a:r>
              <a:rPr lang="en-US" sz="1600" dirty="0"/>
              <a:t>Captain</a:t>
            </a:r>
            <a:r>
              <a:rPr lang="en-US" sz="1400" dirty="0"/>
              <a:t> ignored iceberg warnings</a:t>
            </a:r>
          </a:p>
          <a:p>
            <a:pPr marL="342900" indent="-342900">
              <a:lnSpc>
                <a:spcPct val="150000"/>
              </a:lnSpc>
            </a:pPr>
            <a:r>
              <a:rPr lang="en-US" sz="1400" dirty="0"/>
              <a:t>7.   Steel had too much sulfur </a:t>
            </a:r>
          </a:p>
          <a:p>
            <a:pPr marL="342900" indent="-342900">
              <a:lnSpc>
                <a:spcPct val="150000"/>
              </a:lnSpc>
            </a:pPr>
            <a:r>
              <a:rPr lang="en-US" sz="1400" dirty="0"/>
              <a:t>8.   Not enough life boats</a:t>
            </a:r>
          </a:p>
          <a:p>
            <a:pPr>
              <a:lnSpc>
                <a:spcPct val="150000"/>
              </a:lnSpc>
            </a:pPr>
            <a:r>
              <a:rPr lang="en-US" sz="1400" dirty="0"/>
              <a:t>9.   No moon</a:t>
            </a:r>
          </a:p>
          <a:p>
            <a:pPr>
              <a:lnSpc>
                <a:spcPct val="150000"/>
              </a:lnSpc>
            </a:pPr>
            <a:r>
              <a:rPr lang="en-US" sz="1400" dirty="0"/>
              <a:t>10. Calm sea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28376-60A1-4433-8EC2-41806CE3E40B}"/>
              </a:ext>
            </a:extLst>
          </p:cNvPr>
          <p:cNvSpPr>
            <a:spLocks noGrp="1"/>
          </p:cNvSpPr>
          <p:nvPr>
            <p:ph type="title"/>
          </p:nvPr>
        </p:nvSpPr>
        <p:spPr/>
        <p:txBody>
          <a:bodyPr/>
          <a:lstStyle/>
          <a:p>
            <a:r>
              <a:rPr lang="en-US" dirty="0"/>
              <a:t>Major Players</a:t>
            </a:r>
          </a:p>
        </p:txBody>
      </p:sp>
      <p:sp>
        <p:nvSpPr>
          <p:cNvPr id="3" name="Content Placeholder 2">
            <a:extLst>
              <a:ext uri="{FF2B5EF4-FFF2-40B4-BE49-F238E27FC236}">
                <a16:creationId xmlns:a16="http://schemas.microsoft.com/office/drawing/2014/main" id="{EF7DE233-AC96-4EE0-A4D0-0E56240859DE}"/>
              </a:ext>
            </a:extLst>
          </p:cNvPr>
          <p:cNvSpPr>
            <a:spLocks noGrp="1"/>
          </p:cNvSpPr>
          <p:nvPr>
            <p:ph sz="quarter" idx="1"/>
          </p:nvPr>
        </p:nvSpPr>
        <p:spPr/>
        <p:txBody>
          <a:bodyPr/>
          <a:lstStyle/>
          <a:p>
            <a:r>
              <a:rPr lang="en-US" dirty="0"/>
              <a:t>Who’s to Blame?   </a:t>
            </a:r>
          </a:p>
          <a:p>
            <a:pPr marL="0" indent="0">
              <a:buNone/>
            </a:pPr>
            <a:endParaRPr lang="en-US" dirty="0"/>
          </a:p>
          <a:p>
            <a:pPr marL="0" indent="0">
              <a:buNone/>
            </a:pPr>
            <a:r>
              <a:rPr lang="en-US" dirty="0"/>
              <a:t>Blame, like the Swiss Cheese Theory, doesn’t seem to fall on one person.  </a:t>
            </a:r>
          </a:p>
          <a:p>
            <a:pPr marL="0" indent="0">
              <a:buNone/>
            </a:pPr>
            <a:endParaRPr lang="en-US" dirty="0"/>
          </a:p>
          <a:p>
            <a:pPr marL="0" indent="0">
              <a:buNone/>
            </a:pPr>
            <a:r>
              <a:rPr lang="en-US" dirty="0"/>
              <a:t>Meet the key players in the story, and the factors that let to the disaster, and you decide.</a:t>
            </a:r>
          </a:p>
        </p:txBody>
      </p:sp>
    </p:spTree>
    <p:extLst>
      <p:ext uri="{BB962C8B-B14F-4D97-AF65-F5344CB8AC3E}">
        <p14:creationId xmlns:p14="http://schemas.microsoft.com/office/powerpoint/2010/main" val="2889984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itanic sinking"/>
          <p:cNvPicPr>
            <a:picLocks noChangeAspect="1" noChangeArrowheads="1"/>
          </p:cNvPicPr>
          <p:nvPr/>
        </p:nvPicPr>
        <p:blipFill>
          <a:blip r:embed="rId2" cstate="print"/>
          <a:srcRect/>
          <a:stretch>
            <a:fillRect/>
          </a:stretch>
        </p:blipFill>
        <p:spPr bwMode="auto">
          <a:xfrm>
            <a:off x="0" y="0"/>
            <a:ext cx="9130703" cy="6858000"/>
          </a:xfrm>
          <a:prstGeom prst="rect">
            <a:avLst/>
          </a:prstGeom>
          <a:noFill/>
        </p:spPr>
      </p:pic>
      <p:sp>
        <p:nvSpPr>
          <p:cNvPr id="4" name="Content Placeholder 3"/>
          <p:cNvSpPr>
            <a:spLocks noGrp="1"/>
          </p:cNvSpPr>
          <p:nvPr>
            <p:ph sz="quarter" idx="1"/>
          </p:nvPr>
        </p:nvSpPr>
        <p:spPr>
          <a:xfrm>
            <a:off x="304800" y="381000"/>
            <a:ext cx="8503920" cy="4572000"/>
          </a:xfrm>
        </p:spPr>
        <p:txBody>
          <a:bodyPr>
            <a:normAutofit/>
          </a:bodyPr>
          <a:lstStyle/>
          <a:p>
            <a:r>
              <a:rPr lang="en-US" sz="9600" dirty="0">
                <a:latin typeface="Stars &amp; Stripes" pitchFamily="2" charset="0"/>
              </a:rPr>
              <a:t>    </a:t>
            </a:r>
            <a:r>
              <a:rPr lang="en-US" sz="9600" dirty="0">
                <a:solidFill>
                  <a:schemeClr val="bg1"/>
                </a:solidFill>
                <a:latin typeface="Stars &amp; Stripes" pitchFamily="2" charset="0"/>
              </a:rPr>
              <a:t>The End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49E5-4D2D-A543-93A6-3345146554A4}"/>
              </a:ext>
            </a:extLst>
          </p:cNvPr>
          <p:cNvSpPr>
            <a:spLocks noGrp="1"/>
          </p:cNvSpPr>
          <p:nvPr>
            <p:ph type="title"/>
          </p:nvPr>
        </p:nvSpPr>
        <p:spPr/>
        <p:txBody>
          <a:bodyPr/>
          <a:lstStyle/>
          <a:p>
            <a:r>
              <a:rPr lang="en-US" dirty="0"/>
              <a:t>With whom do you place the most blame? </a:t>
            </a:r>
          </a:p>
        </p:txBody>
      </p:sp>
      <p:sp>
        <p:nvSpPr>
          <p:cNvPr id="3" name="Content Placeholder 2">
            <a:extLst>
              <a:ext uri="{FF2B5EF4-FFF2-40B4-BE49-F238E27FC236}">
                <a16:creationId xmlns:a16="http://schemas.microsoft.com/office/drawing/2014/main" id="{ED0455EB-6FDF-CE45-834A-3B7A3848216A}"/>
              </a:ext>
            </a:extLst>
          </p:cNvPr>
          <p:cNvSpPr>
            <a:spLocks noGrp="1"/>
          </p:cNvSpPr>
          <p:nvPr>
            <p:ph sz="quarter" idx="1"/>
          </p:nvPr>
        </p:nvSpPr>
        <p:spPr/>
        <p:txBody>
          <a:bodyPr/>
          <a:lstStyle/>
          <a:p>
            <a:r>
              <a:rPr lang="en-US" dirty="0"/>
              <a:t>Captain Smith</a:t>
            </a:r>
          </a:p>
          <a:p>
            <a:r>
              <a:rPr lang="en-US" dirty="0"/>
              <a:t>Thomas Anderson (builder/claims unsinkable)</a:t>
            </a:r>
          </a:p>
          <a:p>
            <a:r>
              <a:rPr lang="en-US" dirty="0"/>
              <a:t>Jack Phillips (telegraph </a:t>
            </a:r>
            <a:r>
              <a:rPr lang="en-US" dirty="0" err="1"/>
              <a:t>messeger</a:t>
            </a:r>
            <a:r>
              <a:rPr lang="en-US" dirty="0"/>
              <a:t>)</a:t>
            </a:r>
          </a:p>
          <a:p>
            <a:r>
              <a:rPr lang="en-US" dirty="0"/>
              <a:t>Bruce </a:t>
            </a:r>
            <a:r>
              <a:rPr lang="en-US" dirty="0" err="1"/>
              <a:t>Ismay</a:t>
            </a:r>
            <a:r>
              <a:rPr lang="en-US" dirty="0"/>
              <a:t> (chairman/manager)</a:t>
            </a:r>
          </a:p>
          <a:p>
            <a:r>
              <a:rPr lang="en-US" dirty="0"/>
              <a:t>Frederick Fleet (lookout)</a:t>
            </a:r>
          </a:p>
        </p:txBody>
      </p:sp>
    </p:spTree>
    <p:extLst>
      <p:ext uri="{BB962C8B-B14F-4D97-AF65-F5344CB8AC3E}">
        <p14:creationId xmlns:p14="http://schemas.microsoft.com/office/powerpoint/2010/main" val="356843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A74F0-2874-4690-AD9D-661FB885B4E0}"/>
              </a:ext>
            </a:extLst>
          </p:cNvPr>
          <p:cNvSpPr>
            <a:spLocks noGrp="1"/>
          </p:cNvSpPr>
          <p:nvPr>
            <p:ph type="title"/>
          </p:nvPr>
        </p:nvSpPr>
        <p:spPr/>
        <p:txBody>
          <a:bodyPr>
            <a:normAutofit fontScale="90000"/>
          </a:bodyPr>
          <a:lstStyle/>
          <a:p>
            <a:r>
              <a:rPr lang="en-US" b="0" i="0" dirty="0">
                <a:solidFill>
                  <a:srgbClr val="1A1A1A"/>
                </a:solidFill>
                <a:effectLst/>
                <a:latin typeface="Georgia" panose="02040502050405020303" pitchFamily="18" charset="0"/>
              </a:rPr>
              <a:t> </a:t>
            </a:r>
            <a:r>
              <a:rPr lang="en-US" sz="2400" b="1" i="0" dirty="0">
                <a:solidFill>
                  <a:srgbClr val="1A1A1A"/>
                </a:solidFill>
                <a:effectLst/>
                <a:latin typeface="Georgia" panose="02040502050405020303" pitchFamily="18" charset="0"/>
              </a:rPr>
              <a:t>Captain Edward Smith</a:t>
            </a:r>
            <a:r>
              <a:rPr lang="en-US" sz="2400" b="0" i="0" dirty="0">
                <a:solidFill>
                  <a:srgbClr val="1A1A1A"/>
                </a:solidFill>
                <a:effectLst/>
                <a:latin typeface="Georgia" panose="02040502050405020303" pitchFamily="18" charset="0"/>
              </a:rPr>
              <a:t>, </a:t>
            </a:r>
            <a:r>
              <a:rPr lang="en-US" sz="2200" b="0" i="0" dirty="0">
                <a:solidFill>
                  <a:srgbClr val="1A1A1A"/>
                </a:solidFill>
                <a:effectLst/>
                <a:latin typeface="Georgia" panose="02040502050405020303" pitchFamily="18" charset="0"/>
              </a:rPr>
              <a:t>(born Jan. 27, 1850- died April 15, 1912)</a:t>
            </a:r>
            <a:endParaRPr lang="en-US" sz="2200" dirty="0"/>
          </a:p>
        </p:txBody>
      </p:sp>
      <p:pic>
        <p:nvPicPr>
          <p:cNvPr id="1026" name="Picture 2" descr="See the source image">
            <a:extLst>
              <a:ext uri="{FF2B5EF4-FFF2-40B4-BE49-F238E27FC236}">
                <a16:creationId xmlns:a16="http://schemas.microsoft.com/office/drawing/2014/main" id="{C4103B15-F2FD-45A4-B38A-031438295536}"/>
              </a:ext>
            </a:extLst>
          </p:cNvPr>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219200"/>
            <a:ext cx="2267712" cy="303276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232A0A7-7299-4369-BA78-9439CBCAFD6B}"/>
              </a:ext>
            </a:extLst>
          </p:cNvPr>
          <p:cNvSpPr txBox="1"/>
          <p:nvPr/>
        </p:nvSpPr>
        <p:spPr>
          <a:xfrm>
            <a:off x="533400" y="1997839"/>
            <a:ext cx="5943600" cy="3139321"/>
          </a:xfrm>
          <a:prstGeom prst="rect">
            <a:avLst/>
          </a:prstGeom>
          <a:noFill/>
        </p:spPr>
        <p:txBody>
          <a:bodyPr wrap="square">
            <a:spAutoFit/>
          </a:bodyPr>
          <a:lstStyle/>
          <a:p>
            <a:r>
              <a:rPr lang="en-US" b="0" i="0" dirty="0">
                <a:solidFill>
                  <a:srgbClr val="1A1A1A"/>
                </a:solidFill>
                <a:effectLst/>
                <a:latin typeface="Georgia" panose="02040502050405020303" pitchFamily="18" charset="0"/>
              </a:rPr>
              <a:t>Captain Smith was known as the Millionaire’s Captain due to his close relationship with the wealthy who often traveled on his ships.  He </a:t>
            </a:r>
            <a:r>
              <a:rPr lang="en-US" dirty="0">
                <a:solidFill>
                  <a:srgbClr val="1A1A1A"/>
                </a:solidFill>
                <a:latin typeface="Georgia" panose="02040502050405020303" pitchFamily="18" charset="0"/>
              </a:rPr>
              <a:t>had sailed since he was a teenager, and was planning to retire after the Titanic voyage.  </a:t>
            </a:r>
          </a:p>
          <a:p>
            <a:endParaRPr lang="en-US" b="0" i="0" dirty="0">
              <a:solidFill>
                <a:srgbClr val="1A1A1A"/>
              </a:solidFill>
              <a:effectLst/>
              <a:latin typeface="Georgia" panose="02040502050405020303" pitchFamily="18" charset="0"/>
            </a:endParaRPr>
          </a:p>
          <a:p>
            <a:r>
              <a:rPr lang="en-US" b="0" i="0" dirty="0">
                <a:solidFill>
                  <a:srgbClr val="1A1A1A"/>
                </a:solidFill>
                <a:effectLst/>
                <a:latin typeface="Georgia" panose="02040502050405020303" pitchFamily="18" charset="0"/>
              </a:rPr>
              <a:t>Several days into the voyage, the </a:t>
            </a:r>
            <a:r>
              <a:rPr lang="en-US" b="0" i="1" dirty="0">
                <a:solidFill>
                  <a:srgbClr val="1A1A1A"/>
                </a:solidFill>
                <a:effectLst/>
                <a:latin typeface="Georgia" panose="02040502050405020303" pitchFamily="18" charset="0"/>
              </a:rPr>
              <a:t>Titanic</a:t>
            </a:r>
            <a:r>
              <a:rPr lang="en-US" b="0" i="0" dirty="0">
                <a:solidFill>
                  <a:srgbClr val="1A1A1A"/>
                </a:solidFill>
                <a:effectLst/>
                <a:latin typeface="Georgia" panose="02040502050405020303" pitchFamily="18" charset="0"/>
              </a:rPr>
              <a:t> received iceberg warnings, and Smith altered the ship’s course, though he did not decrease speed.</a:t>
            </a:r>
          </a:p>
          <a:p>
            <a:endParaRPr lang="en-US" dirty="0">
              <a:solidFill>
                <a:srgbClr val="1A1A1A"/>
              </a:solidFill>
              <a:latin typeface="Georgia" panose="02040502050405020303" pitchFamily="18" charset="0"/>
            </a:endParaRPr>
          </a:p>
          <a:p>
            <a:r>
              <a:rPr lang="en-US" b="0" i="0" dirty="0">
                <a:solidFill>
                  <a:srgbClr val="1A1A1A"/>
                </a:solidFill>
                <a:effectLst/>
                <a:latin typeface="Georgia" panose="02040502050405020303" pitchFamily="18" charset="0"/>
              </a:rPr>
              <a:t>He went down with the ship.</a:t>
            </a:r>
            <a:endParaRPr lang="en-US" dirty="0"/>
          </a:p>
        </p:txBody>
      </p:sp>
    </p:spTree>
    <p:extLst>
      <p:ext uri="{BB962C8B-B14F-4D97-AF65-F5344CB8AC3E}">
        <p14:creationId xmlns:p14="http://schemas.microsoft.com/office/powerpoint/2010/main" val="309683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B655B-5BFB-4052-A0B7-50F35EB4620B}"/>
              </a:ext>
            </a:extLst>
          </p:cNvPr>
          <p:cNvSpPr>
            <a:spLocks noGrp="1"/>
          </p:cNvSpPr>
          <p:nvPr>
            <p:ph type="title"/>
          </p:nvPr>
        </p:nvSpPr>
        <p:spPr>
          <a:xfrm>
            <a:off x="-152400" y="284392"/>
            <a:ext cx="8534400" cy="1216152"/>
          </a:xfrm>
        </p:spPr>
        <p:txBody>
          <a:bodyPr>
            <a:normAutofit fontScale="90000"/>
          </a:bodyPr>
          <a:lstStyle/>
          <a:p>
            <a:br>
              <a:rPr lang="en-US" dirty="0"/>
            </a:br>
            <a:br>
              <a:rPr lang="en-US" dirty="0"/>
            </a:br>
            <a:br>
              <a:rPr lang="en-US" dirty="0"/>
            </a:br>
            <a:br>
              <a:rPr lang="en-US" dirty="0"/>
            </a:br>
            <a:br>
              <a:rPr lang="en-US" dirty="0"/>
            </a:br>
            <a:br>
              <a:rPr lang="en-US" dirty="0"/>
            </a:br>
            <a:r>
              <a:rPr lang="en-US" dirty="0"/>
              <a:t>Thomas Andrews</a:t>
            </a:r>
            <a:br>
              <a:rPr lang="en-US" dirty="0"/>
            </a:br>
            <a:r>
              <a:rPr lang="en-US" sz="2200" b="0" i="0" dirty="0">
                <a:solidFill>
                  <a:srgbClr val="111111"/>
                </a:solidFill>
                <a:effectLst/>
                <a:latin typeface="Roboto"/>
              </a:rPr>
              <a:t>(born February 7, 1873–died April 15, 1912) </a:t>
            </a:r>
            <a:br>
              <a:rPr lang="en-US" b="0" i="0" dirty="0">
                <a:solidFill>
                  <a:srgbClr val="111111"/>
                </a:solidFill>
                <a:effectLst/>
                <a:latin typeface="Roboto"/>
              </a:rPr>
            </a:br>
            <a:endParaRPr lang="en-US" dirty="0"/>
          </a:p>
        </p:txBody>
      </p:sp>
      <p:sp>
        <p:nvSpPr>
          <p:cNvPr id="3" name="Content Placeholder 2">
            <a:extLst>
              <a:ext uri="{FF2B5EF4-FFF2-40B4-BE49-F238E27FC236}">
                <a16:creationId xmlns:a16="http://schemas.microsoft.com/office/drawing/2014/main" id="{94C09864-19C4-48BA-99C7-9071678B5226}"/>
              </a:ext>
            </a:extLst>
          </p:cNvPr>
          <p:cNvSpPr>
            <a:spLocks noGrp="1"/>
          </p:cNvSpPr>
          <p:nvPr>
            <p:ph sz="quarter" idx="1"/>
          </p:nvPr>
        </p:nvSpPr>
        <p:spPr/>
        <p:txBody>
          <a:bodyPr>
            <a:normAutofit fontScale="92500" lnSpcReduction="10000"/>
          </a:bodyPr>
          <a:lstStyle/>
          <a:p>
            <a:r>
              <a:rPr lang="en-US" b="1" i="0" dirty="0">
                <a:solidFill>
                  <a:srgbClr val="111111"/>
                </a:solidFill>
                <a:effectLst/>
                <a:latin typeface="Roboto"/>
              </a:rPr>
              <a:t>Thomas</a:t>
            </a:r>
            <a:r>
              <a:rPr lang="en-US" b="0" i="0" dirty="0">
                <a:solidFill>
                  <a:srgbClr val="111111"/>
                </a:solidFill>
                <a:effectLst/>
                <a:latin typeface="Roboto"/>
              </a:rPr>
              <a:t> Andrews Thomas </a:t>
            </a:r>
            <a:r>
              <a:rPr lang="en-US" b="1" i="0" dirty="0">
                <a:solidFill>
                  <a:srgbClr val="111111"/>
                </a:solidFill>
                <a:effectLst/>
                <a:latin typeface="Roboto"/>
              </a:rPr>
              <a:t>Andrews</a:t>
            </a:r>
            <a:r>
              <a:rPr lang="en-US" b="0" i="0" dirty="0">
                <a:solidFill>
                  <a:srgbClr val="111111"/>
                </a:solidFill>
                <a:effectLst/>
                <a:latin typeface="Roboto"/>
              </a:rPr>
              <a:t> Jr. </a:t>
            </a:r>
          </a:p>
          <a:p>
            <a:pPr marL="0" indent="0">
              <a:buNone/>
            </a:pPr>
            <a:r>
              <a:rPr lang="en-US" b="0" i="0" dirty="0">
                <a:solidFill>
                  <a:srgbClr val="111111"/>
                </a:solidFill>
                <a:effectLst/>
                <a:latin typeface="Roboto"/>
              </a:rPr>
              <a:t>was a British shipbuilder from Ireland. He </a:t>
            </a:r>
          </a:p>
          <a:p>
            <a:pPr marL="0" indent="0">
              <a:buNone/>
            </a:pPr>
            <a:r>
              <a:rPr lang="en-US" b="0" i="0" dirty="0">
                <a:solidFill>
                  <a:srgbClr val="111111"/>
                </a:solidFill>
                <a:effectLst/>
                <a:latin typeface="Roboto"/>
              </a:rPr>
              <a:t>designed the RMS </a:t>
            </a:r>
            <a:r>
              <a:rPr lang="en-US" b="1" i="0" dirty="0">
                <a:solidFill>
                  <a:srgbClr val="111111"/>
                </a:solidFill>
                <a:effectLst/>
                <a:latin typeface="Roboto"/>
              </a:rPr>
              <a:t>Titanic</a:t>
            </a:r>
            <a:r>
              <a:rPr lang="en-US" b="0" i="0" dirty="0">
                <a:solidFill>
                  <a:srgbClr val="111111"/>
                </a:solidFill>
                <a:effectLst/>
                <a:latin typeface="Roboto"/>
              </a:rPr>
              <a:t> and oversaw her construction from 1909–12. </a:t>
            </a:r>
          </a:p>
          <a:p>
            <a:pPr marL="0" indent="0">
              <a:buNone/>
            </a:pPr>
            <a:endParaRPr lang="en-US" dirty="0">
              <a:solidFill>
                <a:srgbClr val="111111"/>
              </a:solidFill>
              <a:latin typeface="Roboto"/>
            </a:endParaRPr>
          </a:p>
          <a:p>
            <a:pPr marL="0" indent="0">
              <a:buNone/>
            </a:pPr>
            <a:r>
              <a:rPr lang="en-US" b="0" i="0" dirty="0">
                <a:solidFill>
                  <a:srgbClr val="111111"/>
                </a:solidFill>
                <a:effectLst/>
                <a:latin typeface="Roboto"/>
              </a:rPr>
              <a:t>He was a very warm and kind-hearted man who was modest about his achievements.</a:t>
            </a:r>
          </a:p>
          <a:p>
            <a:pPr marL="0" indent="0">
              <a:buNone/>
            </a:pPr>
            <a:endParaRPr lang="en-US" dirty="0">
              <a:solidFill>
                <a:srgbClr val="111111"/>
              </a:solidFill>
              <a:latin typeface="Roboto"/>
            </a:endParaRPr>
          </a:p>
          <a:p>
            <a:pPr marL="0" indent="0">
              <a:buNone/>
            </a:pPr>
            <a:r>
              <a:rPr lang="en-US" dirty="0">
                <a:solidFill>
                  <a:srgbClr val="111111"/>
                </a:solidFill>
                <a:latin typeface="Roboto"/>
              </a:rPr>
              <a:t>He was the first to assess the damage and realize there was no way mathematically or scientifically the ship would stay afloat.</a:t>
            </a:r>
            <a:endParaRPr lang="en-US" dirty="0"/>
          </a:p>
        </p:txBody>
      </p:sp>
      <p:pic>
        <p:nvPicPr>
          <p:cNvPr id="5" name="Picture 4" descr="A picture containing text, person, wearing, suit&#10;&#10;Description automatically generated">
            <a:extLst>
              <a:ext uri="{FF2B5EF4-FFF2-40B4-BE49-F238E27FC236}">
                <a16:creationId xmlns:a16="http://schemas.microsoft.com/office/drawing/2014/main" id="{C273BFAC-D198-4114-BEE5-1130EB6A46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5472" y="544863"/>
            <a:ext cx="1600200" cy="2305800"/>
          </a:xfrm>
          <a:prstGeom prst="rect">
            <a:avLst/>
          </a:prstGeom>
        </p:spPr>
      </p:pic>
    </p:spTree>
    <p:extLst>
      <p:ext uri="{BB962C8B-B14F-4D97-AF65-F5344CB8AC3E}">
        <p14:creationId xmlns:p14="http://schemas.microsoft.com/office/powerpoint/2010/main" val="231611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B13A-D4C3-4AF7-984D-3ADFCDAE6898}"/>
              </a:ext>
            </a:extLst>
          </p:cNvPr>
          <p:cNvSpPr>
            <a:spLocks noGrp="1"/>
          </p:cNvSpPr>
          <p:nvPr>
            <p:ph type="title"/>
          </p:nvPr>
        </p:nvSpPr>
        <p:spPr/>
        <p:txBody>
          <a:bodyPr/>
          <a:lstStyle/>
          <a:p>
            <a:r>
              <a:rPr lang="en-US" b="0" i="0" dirty="0">
                <a:solidFill>
                  <a:srgbClr val="767676"/>
                </a:solidFill>
                <a:effectLst/>
                <a:latin typeface="Roboto"/>
              </a:rPr>
              <a:t>Jack Phillips </a:t>
            </a:r>
            <a:r>
              <a:rPr lang="en-US" sz="2000" b="0" i="0" dirty="0">
                <a:solidFill>
                  <a:srgbClr val="767676"/>
                </a:solidFill>
                <a:effectLst/>
                <a:latin typeface="Roboto"/>
              </a:rPr>
              <a:t>(Born Apr. 11, 1887- died Apr. 15, 1912)</a:t>
            </a:r>
            <a:endParaRPr lang="en-US" sz="2000" dirty="0"/>
          </a:p>
        </p:txBody>
      </p:sp>
      <p:sp>
        <p:nvSpPr>
          <p:cNvPr id="3" name="Content Placeholder 2">
            <a:extLst>
              <a:ext uri="{FF2B5EF4-FFF2-40B4-BE49-F238E27FC236}">
                <a16:creationId xmlns:a16="http://schemas.microsoft.com/office/drawing/2014/main" id="{FCD04CC6-8131-4FF0-BE76-036F669667DC}"/>
              </a:ext>
            </a:extLst>
          </p:cNvPr>
          <p:cNvSpPr>
            <a:spLocks noGrp="1"/>
          </p:cNvSpPr>
          <p:nvPr>
            <p:ph sz="quarter" idx="1"/>
          </p:nvPr>
        </p:nvSpPr>
        <p:spPr/>
        <p:txBody>
          <a:bodyPr>
            <a:normAutofit lnSpcReduction="10000"/>
          </a:bodyPr>
          <a:lstStyle/>
          <a:p>
            <a:r>
              <a:rPr lang="en-US" b="0" i="0" dirty="0">
                <a:solidFill>
                  <a:srgbClr val="666666"/>
                </a:solidFill>
                <a:effectLst/>
                <a:latin typeface="Roboto"/>
              </a:rPr>
              <a:t>"Jack" Phillips was the senior wireless </a:t>
            </a:r>
          </a:p>
          <a:p>
            <a:pPr marL="0" indent="0">
              <a:buNone/>
            </a:pPr>
            <a:r>
              <a:rPr lang="en-US" b="0" i="0" dirty="0">
                <a:solidFill>
                  <a:srgbClr val="666666"/>
                </a:solidFill>
                <a:effectLst/>
                <a:latin typeface="Roboto"/>
              </a:rPr>
              <a:t>operator. On the final evening, Phillips </a:t>
            </a:r>
          </a:p>
          <a:p>
            <a:pPr marL="0" indent="0">
              <a:buNone/>
            </a:pPr>
            <a:r>
              <a:rPr lang="en-US" b="0" i="0" dirty="0">
                <a:solidFill>
                  <a:srgbClr val="666666"/>
                </a:solidFill>
                <a:effectLst/>
                <a:latin typeface="Roboto"/>
              </a:rPr>
              <a:t>had been exceptionally busy clearing a </a:t>
            </a:r>
          </a:p>
          <a:p>
            <a:pPr marL="0" indent="0">
              <a:buNone/>
            </a:pPr>
            <a:r>
              <a:rPr lang="en-US" b="0" i="0" dirty="0">
                <a:solidFill>
                  <a:srgbClr val="666666"/>
                </a:solidFill>
                <a:effectLst/>
                <a:latin typeface="Roboto"/>
              </a:rPr>
              <a:t>backlog of messages caused by a wireless breakdown. </a:t>
            </a:r>
          </a:p>
          <a:p>
            <a:pPr marL="0" indent="0">
              <a:buNone/>
            </a:pPr>
            <a:endParaRPr lang="en-US" dirty="0">
              <a:solidFill>
                <a:srgbClr val="666666"/>
              </a:solidFill>
              <a:latin typeface="Roboto"/>
            </a:endParaRPr>
          </a:p>
          <a:p>
            <a:pPr marL="0" indent="0">
              <a:buNone/>
            </a:pPr>
            <a:r>
              <a:rPr lang="en-US" b="0" i="0" dirty="0">
                <a:solidFill>
                  <a:srgbClr val="666666"/>
                </a:solidFill>
                <a:effectLst/>
                <a:latin typeface="Roboto"/>
              </a:rPr>
              <a:t>His consequent failure to respond to incoming signals is cited as a principal cause of the disaster. After they struck the iceberg, Phillips did attempt to contact other ships for help. </a:t>
            </a:r>
            <a:endParaRPr lang="en-US" dirty="0"/>
          </a:p>
        </p:txBody>
      </p:sp>
      <p:pic>
        <p:nvPicPr>
          <p:cNvPr id="5" name="Picture 4" descr="A person wearing a uniform&#10;&#10;Description automatically generated with medium confidence">
            <a:extLst>
              <a:ext uri="{FF2B5EF4-FFF2-40B4-BE49-F238E27FC236}">
                <a16:creationId xmlns:a16="http://schemas.microsoft.com/office/drawing/2014/main" id="{A5B6EB4D-313F-4161-B51E-4068576CA7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5867" y="987552"/>
            <a:ext cx="2180285" cy="2120900"/>
          </a:xfrm>
          <a:prstGeom prst="rect">
            <a:avLst/>
          </a:prstGeom>
        </p:spPr>
      </p:pic>
    </p:spTree>
    <p:extLst>
      <p:ext uri="{BB962C8B-B14F-4D97-AF65-F5344CB8AC3E}">
        <p14:creationId xmlns:p14="http://schemas.microsoft.com/office/powerpoint/2010/main" val="18013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FEA1-4214-4085-BA57-5C65A3DF0850}"/>
              </a:ext>
            </a:extLst>
          </p:cNvPr>
          <p:cNvSpPr>
            <a:spLocks noGrp="1"/>
          </p:cNvSpPr>
          <p:nvPr>
            <p:ph type="title"/>
          </p:nvPr>
        </p:nvSpPr>
        <p:spPr>
          <a:xfrm>
            <a:off x="3619500" y="-1673353"/>
            <a:ext cx="8534400" cy="758952"/>
          </a:xfrm>
        </p:spPr>
        <p:txBody>
          <a:bodyPr/>
          <a:lstStyle/>
          <a:p>
            <a:endParaRPr lang="en-US" dirty="0"/>
          </a:p>
        </p:txBody>
      </p:sp>
      <p:sp>
        <p:nvSpPr>
          <p:cNvPr id="3" name="Content Placeholder 2">
            <a:extLst>
              <a:ext uri="{FF2B5EF4-FFF2-40B4-BE49-F238E27FC236}">
                <a16:creationId xmlns:a16="http://schemas.microsoft.com/office/drawing/2014/main" id="{790730D6-9DB8-4104-BD24-F47A03454316}"/>
              </a:ext>
            </a:extLst>
          </p:cNvPr>
          <p:cNvSpPr>
            <a:spLocks noGrp="1"/>
          </p:cNvSpPr>
          <p:nvPr>
            <p:ph sz="quarter" idx="1"/>
          </p:nvPr>
        </p:nvSpPr>
        <p:spPr>
          <a:xfrm>
            <a:off x="301752" y="1527048"/>
            <a:ext cx="8503920" cy="4645152"/>
          </a:xfrm>
        </p:spPr>
        <p:txBody>
          <a:bodyPr>
            <a:normAutofit fontScale="62500" lnSpcReduction="20000"/>
          </a:bodyPr>
          <a:lstStyle/>
          <a:p>
            <a:pPr algn="l"/>
            <a:r>
              <a:rPr lang="en-US" b="0" i="0" dirty="0">
                <a:solidFill>
                  <a:srgbClr val="232323"/>
                </a:solidFill>
                <a:effectLst/>
                <a:latin typeface="Open Sans"/>
              </a:rPr>
              <a:t>Due to his position as chairman and director of the ship,</a:t>
            </a:r>
          </a:p>
          <a:p>
            <a:pPr marL="0" indent="0" algn="l">
              <a:buNone/>
            </a:pPr>
            <a:r>
              <a:rPr lang="en-US" b="0" i="0" dirty="0" err="1">
                <a:solidFill>
                  <a:srgbClr val="232323"/>
                </a:solidFill>
                <a:effectLst/>
                <a:latin typeface="Open Sans"/>
              </a:rPr>
              <a:t>Ismay</a:t>
            </a:r>
            <a:r>
              <a:rPr lang="en-US" b="0" i="0" dirty="0">
                <a:solidFill>
                  <a:srgbClr val="232323"/>
                </a:solidFill>
                <a:effectLst/>
                <a:latin typeface="Open Sans"/>
              </a:rPr>
              <a:t> was one of the first passengers to be informed about </a:t>
            </a:r>
          </a:p>
          <a:p>
            <a:pPr marL="0" indent="0" algn="l">
              <a:buNone/>
            </a:pPr>
            <a:r>
              <a:rPr lang="en-US" b="0" i="0" dirty="0">
                <a:solidFill>
                  <a:srgbClr val="232323"/>
                </a:solidFill>
                <a:effectLst/>
                <a:latin typeface="Open Sans"/>
              </a:rPr>
              <a:t>the damage –and nobody understood the trouble they were </a:t>
            </a:r>
          </a:p>
          <a:p>
            <a:pPr marL="0" indent="0" algn="l">
              <a:buNone/>
            </a:pPr>
            <a:r>
              <a:rPr lang="en-US" b="0" i="0" dirty="0">
                <a:solidFill>
                  <a:srgbClr val="232323"/>
                </a:solidFill>
                <a:effectLst/>
                <a:latin typeface="Open Sans"/>
              </a:rPr>
              <a:t>in better than </a:t>
            </a:r>
            <a:r>
              <a:rPr lang="en-US" b="0" i="0" dirty="0" err="1">
                <a:solidFill>
                  <a:srgbClr val="232323"/>
                </a:solidFill>
                <a:effectLst/>
                <a:latin typeface="Open Sans"/>
              </a:rPr>
              <a:t>Ismay</a:t>
            </a:r>
            <a:r>
              <a:rPr lang="en-US" b="0" i="0" dirty="0">
                <a:solidFill>
                  <a:srgbClr val="232323"/>
                </a:solidFill>
                <a:effectLst/>
                <a:latin typeface="Open Sans"/>
              </a:rPr>
              <a:t>. It was he who had reduced the number </a:t>
            </a:r>
          </a:p>
          <a:p>
            <a:pPr marL="0" indent="0" algn="l">
              <a:buNone/>
            </a:pPr>
            <a:r>
              <a:rPr lang="en-US" b="0" i="0" dirty="0">
                <a:solidFill>
                  <a:srgbClr val="232323"/>
                </a:solidFill>
                <a:effectLst/>
                <a:latin typeface="Open Sans"/>
              </a:rPr>
              <a:t>of lifeboats from 48 to 16, and he who heavily pressured the </a:t>
            </a:r>
          </a:p>
          <a:p>
            <a:pPr marL="0" indent="0" algn="l">
              <a:buNone/>
            </a:pPr>
            <a:r>
              <a:rPr lang="en-US" b="0" i="0" dirty="0">
                <a:solidFill>
                  <a:srgbClr val="232323"/>
                </a:solidFill>
                <a:effectLst/>
                <a:latin typeface="Open Sans"/>
              </a:rPr>
              <a:t>captain to move at full speed.</a:t>
            </a:r>
          </a:p>
          <a:p>
            <a:pPr marL="0" indent="0" algn="l">
              <a:buNone/>
            </a:pPr>
            <a:endParaRPr lang="en-US" b="0" i="0" dirty="0">
              <a:solidFill>
                <a:srgbClr val="232323"/>
              </a:solidFill>
              <a:effectLst/>
              <a:latin typeface="Open Sans"/>
            </a:endParaRPr>
          </a:p>
          <a:p>
            <a:pPr algn="l"/>
            <a:r>
              <a:rPr lang="en-US" dirty="0">
                <a:solidFill>
                  <a:srgbClr val="232323"/>
                </a:solidFill>
                <a:latin typeface="Open Sans"/>
              </a:rPr>
              <a:t>He tried hard to</a:t>
            </a:r>
            <a:r>
              <a:rPr lang="en-US" b="0" i="0" dirty="0">
                <a:solidFill>
                  <a:srgbClr val="232323"/>
                </a:solidFill>
                <a:effectLst/>
                <a:latin typeface="Open Sans"/>
              </a:rPr>
              <a:t> convince women and children to abandon the warm comforts of the ship for lifeboats, as most were unaware of </a:t>
            </a:r>
            <a:r>
              <a:rPr lang="en-US" dirty="0">
                <a:solidFill>
                  <a:srgbClr val="232323"/>
                </a:solidFill>
                <a:latin typeface="Open Sans"/>
              </a:rPr>
              <a:t>immediate </a:t>
            </a:r>
            <a:r>
              <a:rPr lang="en-US" b="0" i="0" dirty="0">
                <a:solidFill>
                  <a:srgbClr val="232323"/>
                </a:solidFill>
                <a:effectLst/>
                <a:latin typeface="Open Sans"/>
              </a:rPr>
              <a:t>danger. </a:t>
            </a:r>
          </a:p>
          <a:p>
            <a:pPr algn="l"/>
            <a:endParaRPr lang="en-US" b="0" i="0" dirty="0">
              <a:solidFill>
                <a:srgbClr val="232323"/>
              </a:solidFill>
              <a:effectLst/>
              <a:latin typeface="Open Sans"/>
            </a:endParaRPr>
          </a:p>
          <a:p>
            <a:pPr algn="l"/>
            <a:r>
              <a:rPr lang="en-US" b="0" i="0" dirty="0">
                <a:solidFill>
                  <a:srgbClr val="232323"/>
                </a:solidFill>
                <a:effectLst/>
                <a:latin typeface="Open Sans"/>
              </a:rPr>
              <a:t>After it became increasingly clear that the ship would sink before help arrived, and only after checking there were no more passengers nearby, he climbed into the last boat to be lowered. Around 20 minutes later as the Titanic</a:t>
            </a:r>
            <a:r>
              <a:rPr lang="en-US" dirty="0">
                <a:solidFill>
                  <a:srgbClr val="232323"/>
                </a:solidFill>
                <a:latin typeface="Open Sans"/>
              </a:rPr>
              <a:t> sank, he</a:t>
            </a:r>
            <a:r>
              <a:rPr lang="en-US" b="0" i="0" dirty="0">
                <a:solidFill>
                  <a:srgbClr val="232323"/>
                </a:solidFill>
                <a:effectLst/>
                <a:latin typeface="Open Sans"/>
              </a:rPr>
              <a:t> is said to have looked away and sobbed.</a:t>
            </a:r>
          </a:p>
          <a:p>
            <a:pPr algn="l"/>
            <a:endParaRPr lang="en-US" b="0" i="0" dirty="0">
              <a:solidFill>
                <a:srgbClr val="232323"/>
              </a:solidFill>
              <a:effectLst/>
              <a:latin typeface="Open Sans"/>
            </a:endParaRPr>
          </a:p>
          <a:p>
            <a:pPr algn="l"/>
            <a:r>
              <a:rPr lang="en-US" dirty="0">
                <a:solidFill>
                  <a:srgbClr val="232323"/>
                </a:solidFill>
                <a:latin typeface="Open Sans"/>
              </a:rPr>
              <a:t>He was very disliked by the public for acting dishonorably, and he became a recluse the rest of his life, rarely going out in public.</a:t>
            </a:r>
            <a:endParaRPr lang="en-US" b="0" i="0" dirty="0">
              <a:solidFill>
                <a:srgbClr val="232323"/>
              </a:solidFill>
              <a:effectLst/>
              <a:latin typeface="Open Sans"/>
            </a:endParaRPr>
          </a:p>
        </p:txBody>
      </p:sp>
      <p:pic>
        <p:nvPicPr>
          <p:cNvPr id="2050" name="Picture 2" descr="Image result for bruce ismay">
            <a:extLst>
              <a:ext uri="{FF2B5EF4-FFF2-40B4-BE49-F238E27FC236}">
                <a16:creationId xmlns:a16="http://schemas.microsoft.com/office/drawing/2014/main" id="{D551A932-8530-444E-99EC-39396419DC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2252472" cy="29394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8443564-85B4-49E4-86C5-F35C86B77CAC}"/>
              </a:ext>
            </a:extLst>
          </p:cNvPr>
          <p:cNvSpPr txBox="1"/>
          <p:nvPr/>
        </p:nvSpPr>
        <p:spPr>
          <a:xfrm>
            <a:off x="301752" y="574286"/>
            <a:ext cx="6480048" cy="523220"/>
          </a:xfrm>
          <a:prstGeom prst="rect">
            <a:avLst/>
          </a:prstGeom>
          <a:noFill/>
        </p:spPr>
        <p:txBody>
          <a:bodyPr wrap="square">
            <a:spAutoFit/>
          </a:bodyPr>
          <a:lstStyle/>
          <a:p>
            <a:r>
              <a:rPr lang="en-US" sz="2800" b="0" i="0" dirty="0">
                <a:solidFill>
                  <a:srgbClr val="767676"/>
                </a:solidFill>
                <a:effectLst/>
                <a:latin typeface="Roboto"/>
              </a:rPr>
              <a:t> Bruce </a:t>
            </a:r>
            <a:r>
              <a:rPr lang="en-US" sz="2800" b="0" i="0" dirty="0" err="1">
                <a:solidFill>
                  <a:srgbClr val="767676"/>
                </a:solidFill>
                <a:effectLst/>
                <a:latin typeface="Roboto"/>
              </a:rPr>
              <a:t>Ismay</a:t>
            </a:r>
            <a:r>
              <a:rPr lang="en-US" sz="2800" b="0" i="0" dirty="0">
                <a:solidFill>
                  <a:srgbClr val="767676"/>
                </a:solidFill>
                <a:effectLst/>
                <a:latin typeface="Roboto"/>
              </a:rPr>
              <a:t> </a:t>
            </a:r>
            <a:r>
              <a:rPr lang="en-US" b="0" i="0" dirty="0">
                <a:solidFill>
                  <a:srgbClr val="767676"/>
                </a:solidFill>
                <a:effectLst/>
                <a:latin typeface="Roboto"/>
              </a:rPr>
              <a:t>(Dec 12, 1862 - Oct 17, 1937 (age 74)</a:t>
            </a:r>
            <a:endParaRPr lang="en-US" dirty="0"/>
          </a:p>
        </p:txBody>
      </p:sp>
    </p:spTree>
    <p:extLst>
      <p:ext uri="{BB962C8B-B14F-4D97-AF65-F5344CB8AC3E}">
        <p14:creationId xmlns:p14="http://schemas.microsoft.com/office/powerpoint/2010/main" val="23722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183A-451A-4C24-B90A-47A3826EE0F2}"/>
              </a:ext>
            </a:extLst>
          </p:cNvPr>
          <p:cNvSpPr>
            <a:spLocks noGrp="1"/>
          </p:cNvSpPr>
          <p:nvPr>
            <p:ph type="title"/>
          </p:nvPr>
        </p:nvSpPr>
        <p:spPr>
          <a:xfrm>
            <a:off x="0" y="228600"/>
            <a:ext cx="7158578" cy="758952"/>
          </a:xfrm>
        </p:spPr>
        <p:txBody>
          <a:bodyPr>
            <a:normAutofit/>
          </a:bodyPr>
          <a:lstStyle/>
          <a:p>
            <a:r>
              <a:rPr lang="en-US" b="1" i="0" dirty="0">
                <a:solidFill>
                  <a:srgbClr val="202122"/>
                </a:solidFill>
                <a:effectLst/>
                <a:latin typeface="Arial" panose="020B0604020202020204" pitchFamily="34" charset="0"/>
              </a:rPr>
              <a:t>Frederick Fleet</a:t>
            </a:r>
            <a:r>
              <a:rPr lang="en-US" b="0" i="0" dirty="0">
                <a:solidFill>
                  <a:srgbClr val="202122"/>
                </a:solidFill>
                <a:effectLst/>
                <a:latin typeface="Arial" panose="020B0604020202020204" pitchFamily="34" charset="0"/>
              </a:rPr>
              <a:t> </a:t>
            </a:r>
            <a:r>
              <a:rPr lang="en-US" sz="2200" b="0" i="0" dirty="0">
                <a:solidFill>
                  <a:srgbClr val="202122"/>
                </a:solidFill>
                <a:effectLst/>
                <a:latin typeface="Arial" panose="020B0604020202020204" pitchFamily="34" charset="0"/>
              </a:rPr>
              <a:t>(Oct. 15 1887–Jan. 10 1965)</a:t>
            </a:r>
            <a:endParaRPr lang="en-US" sz="2200" dirty="0"/>
          </a:p>
        </p:txBody>
      </p:sp>
      <p:sp>
        <p:nvSpPr>
          <p:cNvPr id="3" name="Content Placeholder 2">
            <a:extLst>
              <a:ext uri="{FF2B5EF4-FFF2-40B4-BE49-F238E27FC236}">
                <a16:creationId xmlns:a16="http://schemas.microsoft.com/office/drawing/2014/main" id="{82AF130B-4EB8-4619-8FF8-DAE6C0B56670}"/>
              </a:ext>
            </a:extLst>
          </p:cNvPr>
          <p:cNvSpPr>
            <a:spLocks noGrp="1"/>
          </p:cNvSpPr>
          <p:nvPr>
            <p:ph sz="quarter" idx="1"/>
          </p:nvPr>
        </p:nvSpPr>
        <p:spPr>
          <a:xfrm>
            <a:off x="332232" y="1524000"/>
            <a:ext cx="8503920" cy="4572000"/>
          </a:xfrm>
        </p:spPr>
        <p:txBody>
          <a:bodyPr>
            <a:normAutofit fontScale="92500"/>
          </a:bodyPr>
          <a:lstStyle/>
          <a:p>
            <a:pPr algn="l"/>
            <a:r>
              <a:rPr lang="en-US" b="0" i="0" dirty="0">
                <a:solidFill>
                  <a:srgbClr val="202122"/>
                </a:solidFill>
                <a:effectLst/>
                <a:latin typeface="Arial" panose="020B0604020202020204" pitchFamily="34" charset="0"/>
              </a:rPr>
              <a:t>Along with fellow lookout </a:t>
            </a:r>
            <a:r>
              <a:rPr lang="en-US" b="0" i="0" u="sng" dirty="0">
                <a:solidFill>
                  <a:srgbClr val="0645AD"/>
                </a:solidFill>
                <a:effectLst/>
                <a:latin typeface="Arial" panose="020B0604020202020204" pitchFamily="34" charset="0"/>
                <a:hlinkClick r:id="rId2"/>
              </a:rPr>
              <a:t>Reginald Lee</a:t>
            </a:r>
            <a:r>
              <a:rPr lang="en-US" b="0" i="0" dirty="0">
                <a:solidFill>
                  <a:srgbClr val="202122"/>
                </a:solidFill>
                <a:effectLst/>
                <a:latin typeface="Arial" panose="020B0604020202020204" pitchFamily="34" charset="0"/>
              </a:rPr>
              <a:t>, on </a:t>
            </a:r>
          </a:p>
          <a:p>
            <a:pPr marL="0" indent="0" algn="l">
              <a:buNone/>
            </a:pPr>
            <a:r>
              <a:rPr lang="en-US" b="0" i="0" dirty="0">
                <a:solidFill>
                  <a:srgbClr val="202122"/>
                </a:solidFill>
                <a:effectLst/>
                <a:latin typeface="Arial" panose="020B0604020202020204" pitchFamily="34" charset="0"/>
              </a:rPr>
              <a:t>duty aboard the </a:t>
            </a:r>
            <a:r>
              <a:rPr lang="en-US" b="0" i="1" dirty="0">
                <a:solidFill>
                  <a:srgbClr val="202122"/>
                </a:solidFill>
                <a:effectLst/>
                <a:latin typeface="Arial" panose="020B0604020202020204" pitchFamily="34" charset="0"/>
              </a:rPr>
              <a:t>Titanic</a:t>
            </a:r>
            <a:r>
              <a:rPr lang="en-US" b="0" i="0" dirty="0">
                <a:solidFill>
                  <a:srgbClr val="202122"/>
                </a:solidFill>
                <a:effectLst/>
                <a:latin typeface="Arial" panose="020B0604020202020204" pitchFamily="34" charset="0"/>
              </a:rPr>
              <a:t> when the ship struck </a:t>
            </a:r>
          </a:p>
          <a:p>
            <a:pPr marL="0" indent="0" algn="l">
              <a:buNone/>
            </a:pPr>
            <a:r>
              <a:rPr lang="en-US" b="0" i="0" dirty="0">
                <a:solidFill>
                  <a:srgbClr val="202122"/>
                </a:solidFill>
                <a:effectLst/>
                <a:latin typeface="Arial" panose="020B0604020202020204" pitchFamily="34" charset="0"/>
              </a:rPr>
              <a:t>the iceberg, Frederick Fleet first sighted the iceberg, ringing the bridge to proclaim: "Iceberg, right ahead!"</a:t>
            </a:r>
            <a:r>
              <a:rPr lang="en-US" b="0" i="0" u="none" strike="noStrike" baseline="30000" dirty="0">
                <a:solidFill>
                  <a:srgbClr val="0645AD"/>
                </a:solidFill>
                <a:effectLst/>
                <a:latin typeface="Arial" panose="020B0604020202020204" pitchFamily="34" charset="0"/>
                <a:hlinkClick r:id="rId3"/>
              </a:rPr>
              <a:t>[2]</a:t>
            </a:r>
            <a:endParaRPr lang="en-US" b="0" i="0" dirty="0">
              <a:solidFill>
                <a:srgbClr val="202122"/>
              </a:solidFill>
              <a:effectLst/>
              <a:latin typeface="Arial" panose="020B0604020202020204" pitchFamily="34" charset="0"/>
            </a:endParaRPr>
          </a:p>
          <a:p>
            <a:pPr algn="l"/>
            <a:r>
              <a:rPr lang="en-US" b="0" i="0" dirty="0">
                <a:solidFill>
                  <a:srgbClr val="202122"/>
                </a:solidFill>
                <a:effectLst/>
                <a:latin typeface="Arial" panose="020B0604020202020204" pitchFamily="34" charset="0"/>
              </a:rPr>
              <a:t>Fleet testified at the subsequent inquiries into the sinking that, if he and Lee had been issued with </a:t>
            </a:r>
            <a:r>
              <a:rPr lang="en-US" b="0" i="0" u="none" strike="noStrike" dirty="0">
                <a:solidFill>
                  <a:srgbClr val="0645AD"/>
                </a:solidFill>
                <a:effectLst/>
                <a:latin typeface="Arial" panose="020B0604020202020204" pitchFamily="34" charset="0"/>
                <a:hlinkClick r:id="rId4" tooltip="Binoculars"/>
              </a:rPr>
              <a:t>binoculars</a:t>
            </a:r>
            <a:r>
              <a:rPr lang="en-US" b="0" i="0" dirty="0">
                <a:solidFill>
                  <a:srgbClr val="202122"/>
                </a:solidFill>
                <a:effectLst/>
                <a:latin typeface="Arial" panose="020B0604020202020204" pitchFamily="34" charset="0"/>
              </a:rPr>
              <a:t>: "We could have seen it (the iceberg) a bit sooner." When asked how much sooner, he responded, "Well, enough to get out of the way."</a:t>
            </a:r>
            <a:r>
              <a:rPr lang="en-US" b="0" i="0" u="none" strike="noStrike" baseline="30000" dirty="0">
                <a:solidFill>
                  <a:srgbClr val="0645AD"/>
                </a:solidFill>
                <a:effectLst/>
                <a:latin typeface="Arial" panose="020B0604020202020204" pitchFamily="34" charset="0"/>
                <a:hlinkClick r:id="rId5"/>
              </a:rPr>
              <a:t>[3]</a:t>
            </a:r>
            <a:r>
              <a:rPr lang="en-US" b="0" i="0" dirty="0">
                <a:solidFill>
                  <a:srgbClr val="202122"/>
                </a:solidFill>
                <a:effectLst/>
                <a:latin typeface="Arial" panose="020B0604020202020204" pitchFamily="34" charset="0"/>
              </a:rPr>
              <a:t> In later life, Fleet suffered severe </a:t>
            </a:r>
            <a:r>
              <a:rPr lang="en-US" b="0" i="0" u="none" strike="noStrike" dirty="0">
                <a:solidFill>
                  <a:srgbClr val="0645AD"/>
                </a:solidFill>
                <a:effectLst/>
                <a:latin typeface="Arial" panose="020B0604020202020204" pitchFamily="34" charset="0"/>
                <a:hlinkClick r:id="rId6" tooltip="Major depressive disorder"/>
              </a:rPr>
              <a:t>depression</a:t>
            </a:r>
            <a:r>
              <a:rPr lang="en-US" b="0" i="0" dirty="0">
                <a:solidFill>
                  <a:srgbClr val="202122"/>
                </a:solidFill>
                <a:effectLst/>
                <a:latin typeface="Arial" panose="020B0604020202020204" pitchFamily="34" charset="0"/>
              </a:rPr>
              <a:t> and as a result committed suicide by hanging in January 1965.</a:t>
            </a:r>
          </a:p>
          <a:p>
            <a:endParaRPr lang="en-US" dirty="0"/>
          </a:p>
        </p:txBody>
      </p:sp>
      <p:pic>
        <p:nvPicPr>
          <p:cNvPr id="3074" name="Picture 2">
            <a:extLst>
              <a:ext uri="{FF2B5EF4-FFF2-40B4-BE49-F238E27FC236}">
                <a16:creationId xmlns:a16="http://schemas.microsoft.com/office/drawing/2014/main" id="{43B6F635-D517-46F3-9D4E-F1E8337047F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34200" y="258417"/>
            <a:ext cx="1982109" cy="1667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242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261360"/>
          </a:xfrm>
        </p:spPr>
        <p:txBody>
          <a:bodyPr>
            <a:normAutofit/>
          </a:bodyPr>
          <a:lstStyle/>
          <a:p>
            <a:r>
              <a:rPr lang="en-US" dirty="0">
                <a:solidFill>
                  <a:schemeClr val="tx1"/>
                </a:solidFill>
              </a:rPr>
              <a:t>1. Titanic was designed to float with 4 compartments filled with water.</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6746</TotalTime>
  <Words>1004</Words>
  <Application>Microsoft Macintosh PowerPoint</Application>
  <PresentationFormat>On-screen Show (4:3)</PresentationFormat>
  <Paragraphs>95</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Georgia</vt:lpstr>
      <vt:lpstr>Open Sans</vt:lpstr>
      <vt:lpstr>Roboto</vt:lpstr>
      <vt:lpstr>Stars &amp; Stripes</vt:lpstr>
      <vt:lpstr>Wingdings</vt:lpstr>
      <vt:lpstr>Wingdings 2</vt:lpstr>
      <vt:lpstr>Civic</vt:lpstr>
      <vt:lpstr>How the Swiss Cheese Theory  Sunk the Titanic  </vt:lpstr>
      <vt:lpstr>What is the Swiss Cheese Theory?</vt:lpstr>
      <vt:lpstr>Major Players</vt:lpstr>
      <vt:lpstr> Captain Edward Smith, (born Jan. 27, 1850- died April 15, 1912)</vt:lpstr>
      <vt:lpstr>      Thomas Andrews (born February 7, 1873–died April 15, 1912)  </vt:lpstr>
      <vt:lpstr>Jack Phillips (Born Apr. 11, 1887- died Apr. 15, 1912)</vt:lpstr>
      <vt:lpstr>PowerPoint Presentation</vt:lpstr>
      <vt:lpstr>Frederick Fleet (Oct. 15 1887–Jan. 10 1965)</vt:lpstr>
      <vt:lpstr>1. Titanic was designed to float with 4 compartments filled with water.</vt:lpstr>
      <vt:lpstr>5 were hit…</vt:lpstr>
      <vt:lpstr>2.The lookout had no binoculars</vt:lpstr>
      <vt:lpstr>They were misplaced before the journey </vt:lpstr>
      <vt:lpstr>3.The SS California was 20 miles away….</vt:lpstr>
      <vt:lpstr>Turned off communication 20 min. earlier </vt:lpstr>
      <vt:lpstr>4. The Titanic was moving at full speed as Bruce Ismay insisted to arrive EARLIER than expected to make headlines across the world.</vt:lpstr>
      <vt:lpstr>Could had missed the iceberg if going slower.</vt:lpstr>
      <vt:lpstr>5.  Iceberg grazed the side of the ship</vt:lpstr>
      <vt:lpstr>         Hit the front…could had survived</vt:lpstr>
      <vt:lpstr>6. Repeated warning of icebergs all day</vt:lpstr>
      <vt:lpstr>Captain Smith mostly ignored them.</vt:lpstr>
      <vt:lpstr>7.  The newer more expensive steel used was too rich in sulfur. </vt:lpstr>
      <vt:lpstr>    Cheaper steel would have better withstood the freezing temperatures and impact</vt:lpstr>
      <vt:lpstr>8.  Not enough life boats</vt:lpstr>
      <vt:lpstr>Only enough for half, and many went down less than half full.</vt:lpstr>
      <vt:lpstr>9.  No moon that night</vt:lpstr>
      <vt:lpstr>Could have seen iceberg reflection</vt:lpstr>
      <vt:lpstr>10.  Ocean was calm</vt:lpstr>
      <vt:lpstr>Waves could have been heard against the burg.</vt:lpstr>
      <vt:lpstr>Help your class decide which of the four categories the 10 Titanic negative factors best fit.</vt:lpstr>
      <vt:lpstr>PowerPoint Presentation</vt:lpstr>
      <vt:lpstr>With whom do you place the most blame? </vt:lpstr>
    </vt:vector>
  </TitlesOfParts>
  <Company>Southern Union State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Titanic Negative Miracles</dc:title>
  <dc:creator>allenmi</dc:creator>
  <cp:lastModifiedBy>Barker, Audrey</cp:lastModifiedBy>
  <cp:revision>151</cp:revision>
  <dcterms:created xsi:type="dcterms:W3CDTF">2012-03-12T12:58:09Z</dcterms:created>
  <dcterms:modified xsi:type="dcterms:W3CDTF">2021-03-29T21:25:40Z</dcterms:modified>
</cp:coreProperties>
</file>